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0" r:id="rId5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4" autoAdjust="0"/>
    <p:restoredTop sz="94660"/>
  </p:normalViewPr>
  <p:slideViewPr>
    <p:cSldViewPr snapToGrid="0">
      <p:cViewPr varScale="1">
        <p:scale>
          <a:sx n="43" d="100"/>
          <a:sy n="43" d="100"/>
        </p:scale>
        <p:origin x="7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1.jpg>
</file>

<file path=ppt/media/image12.jpg>
</file>

<file path=ppt/media/image16.png>
</file>

<file path=ppt/media/image1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10A6D-E592-48AA-B796-FECD4C9EA84A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7568B-E1CC-4005-84BE-FFB43E547AB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76588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E7568B-E1CC-4005-84BE-FFB43E547ABC}" type="slidenum">
              <a:rPr lang="nb-NO" smtClean="0"/>
              <a:t>24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5464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B9EA0E-9800-4254-90B2-DED12054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8885CD2-BFB4-4BEB-9D20-25A416522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3D32B58-AC9A-4894-9D26-E55A11FD1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FB94133-490A-477E-B07A-210362A3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7C056E5-0EE9-49F1-8AB4-81E43D13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467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A9E60B-E047-4D86-9C24-041D6FE3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FD75664-212E-49E4-8B62-76E7F3BA4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455666D-083D-4DA1-8CB8-F5FB60F9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538E34C-0FB4-448E-B0E1-394C6C0A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1D09F70-D431-4F10-A5A8-7055246AD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9903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7A63EF6-DA80-4B62-9320-9551B6FCF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87F9776-D4E4-4DD9-BE42-27FB50E0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CC1E105-8B53-48B3-8DEB-A0C1D5A6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26F8A4B-C016-46F3-9FCB-CCCBD26B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B6A24E1-8193-4119-9ED7-CC02AFB1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159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8356195-15C4-4BED-AB4D-B33133C37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3EADBF5-0156-440D-ADFE-0DC10C1F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B175458-3510-4014-9D29-186CCE03D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8C41534-B488-45A1-ACB3-BCF15B20C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0B96104-2A92-42DC-986C-C162550A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720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16947D-BAF1-4F2A-A334-6692D7964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D903AF94-E52E-468F-A3A0-818AF7AA5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6AE06ED-2663-449D-884B-FABD9A46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D56080B-4A1B-4CAD-80AE-ABB066D21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17C46CF-E93F-4DC7-907B-6104ECC0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4963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951D68E-C7C4-461D-A02F-446EE30A5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E5B8680-D4E6-40F4-94DF-CC137AF20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6346A1D-EEB3-4CFF-A9A4-AA6C2B8A4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ECF6DF3B-BA30-48EA-AFF8-BBA2B1E64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08C1DA7-A3EB-4D6A-BA62-671A9059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64F35CF-6EA6-42DE-A1CD-1CF5CD74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8728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DDFDEA-ECD7-47FD-8519-5CB56402A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1B58D92-1AEB-4A76-8137-794FDDD8B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028C23C-2E3A-459A-8580-889335296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CA6AC21D-5F2B-412B-BE69-20545060D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586BBF46-E87C-4876-B394-4369B8975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CEC6C871-EC86-459F-ADE1-11611355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5A7BADA-4D31-499B-B4C4-120A369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A8B0DFE1-F76D-4826-BCF0-67D79A833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16197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BD9E64C-4774-4198-8EBA-F8031948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2B4A830-3AC6-4AFA-B257-6FC191A1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661934DA-B1AC-43EE-AC8C-E30365A06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1305479-E968-44B2-82B8-1F6E34B2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919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F0C4DA9-B2C1-4133-8A02-926074F9B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F7CC603F-1F1D-442A-BE85-FD2BBB66C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991FAE37-8C59-4D01-A8D5-C80B59A6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5521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766793-9DE6-4CAE-9B80-DED3900CC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45BD4DE-1B9A-4610-9A71-722AFF3AE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3747AD7-D1E2-4990-830C-5E280280A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09DFAB2-868D-4FF0-97A9-457F9BA9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135CAC2-268D-414F-87E7-934A17AA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D78F40E-7516-449C-8067-FBFE09BE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824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2EBA66-7735-4380-89C0-EAA61F0BF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D3BE2DC-5834-453F-9B0C-C166A3E4F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C3321A3-0BE9-4D12-B23D-05C91D3CE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77E1CC0-E27F-4AAB-9DF3-CA3C97B2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DE6BF2A-B04F-4861-A693-CD4A31CF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2D51347-09B3-457A-BF36-E3C1DA50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5187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626B3C3-46F5-4B66-9F14-988973D0C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C92B4C41-5204-4579-BB63-6FE50ED62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8605380-62CC-466A-9E1D-6E0B0D4C19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B80C7A1-0BD6-4C59-846D-2175F4983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CA9765A-C13C-4476-848F-21731EC26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701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results?search_query=how+does+a+compiler+work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316E418-1542-4D7C-B09F-11099C08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Forberedelseskurs i programmering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94E71FC-21A2-4FD9-A523-CD7C12838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13990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94D87A-4338-4213-B16C-5B56ECB5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224" y="2706881"/>
            <a:ext cx="10515600" cy="1325563"/>
          </a:xfrm>
        </p:spPr>
        <p:txBody>
          <a:bodyPr/>
          <a:lstStyle/>
          <a:p>
            <a:r>
              <a:rPr lang="nb-NO" dirty="0"/>
              <a:t>Datamaskiner er i dag </a:t>
            </a:r>
            <a:r>
              <a:rPr lang="nb-NO" b="1" dirty="0"/>
              <a:t>små</a:t>
            </a:r>
            <a:r>
              <a:rPr lang="nb-NO" dirty="0"/>
              <a:t>, </a:t>
            </a:r>
            <a:r>
              <a:rPr lang="nb-NO" b="1" dirty="0"/>
              <a:t>raske </a:t>
            </a:r>
            <a:r>
              <a:rPr lang="nb-NO" dirty="0"/>
              <a:t>og </a:t>
            </a:r>
            <a:r>
              <a:rPr lang="nb-NO" b="1" dirty="0"/>
              <a:t>kostnadseffektive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01034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7B99CA3-430A-4381-8662-B1B596C2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116571CE-767B-42B0-8005-413AE93D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Michigan Micro Mote (M3) &lt; 0.5 cm (verdens minste datamaskin)</a:t>
            </a:r>
            <a:endParaRPr lang="nb-N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213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BC96E4-2E23-4CDF-8CD7-B48237AC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Hovedkomponenter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94C9A7B-044B-44B2-973A-7DCFDB948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Hovedkomponentene i en datamaskin er: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Prosessor</a:t>
            </a:r>
            <a:r>
              <a:rPr lang="nb-NO" dirty="0"/>
              <a:t>, også kalt CPU (Central Processing Unit)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Harddisk/SSD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RAM</a:t>
            </a:r>
            <a:r>
              <a:rPr lang="nb-NO" dirty="0"/>
              <a:t>, også kalt hurtigminne. Står for Random Access Memory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(Grafikkort)</a:t>
            </a:r>
          </a:p>
          <a:p>
            <a:pPr>
              <a:lnSpc>
                <a:spcPct val="150000"/>
              </a:lnSpc>
            </a:pPr>
            <a:r>
              <a:rPr lang="nb-NO" dirty="0"/>
              <a:t>Alle disse komponentene (m.fl.) er plassert på et hovedkort</a:t>
            </a:r>
          </a:p>
        </p:txBody>
      </p:sp>
    </p:spTree>
    <p:extLst>
      <p:ext uri="{BB962C8B-B14F-4D97-AF65-F5344CB8AC3E}">
        <p14:creationId xmlns:p14="http://schemas.microsoft.com/office/powerpoint/2010/main" val="330822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27273928-C117-4652-8173-69AC8EBA47FB}"/>
              </a:ext>
            </a:extLst>
          </p:cNvPr>
          <p:cNvSpPr/>
          <p:nvPr/>
        </p:nvSpPr>
        <p:spPr>
          <a:xfrm>
            <a:off x="4215161" y="0"/>
            <a:ext cx="486193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74F23FF0-BDDD-428A-B9AF-2DAEF0BE1B9E}"/>
              </a:ext>
            </a:extLst>
          </p:cNvPr>
          <p:cNvSpPr/>
          <p:nvPr/>
        </p:nvSpPr>
        <p:spPr>
          <a:xfrm>
            <a:off x="1784195" y="0"/>
            <a:ext cx="2230244" cy="6858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C5E8BFBC-1D55-4D53-85F8-76AF15F0D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169" y="2074751"/>
            <a:ext cx="6485598" cy="4570563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59B2F623-C65A-4C40-A87B-B8EBD31CAB37}"/>
              </a:ext>
            </a:extLst>
          </p:cNvPr>
          <p:cNvSpPr txBox="1"/>
          <p:nvPr/>
        </p:nvSpPr>
        <p:spPr>
          <a:xfrm>
            <a:off x="5709426" y="775766"/>
            <a:ext cx="3122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Hovedkort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F1B149CE-98BA-475A-8EB6-15453A021DA8}"/>
              </a:ext>
            </a:extLst>
          </p:cNvPr>
          <p:cNvSpPr txBox="1"/>
          <p:nvPr/>
        </p:nvSpPr>
        <p:spPr>
          <a:xfrm>
            <a:off x="2163339" y="775766"/>
            <a:ext cx="1806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Eksternt</a:t>
            </a:r>
          </a:p>
        </p:txBody>
      </p:sp>
    </p:spTree>
    <p:extLst>
      <p:ext uri="{BB962C8B-B14F-4D97-AF65-F5344CB8AC3E}">
        <p14:creationId xmlns:p14="http://schemas.microsoft.com/office/powerpoint/2010/main" val="2301554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E171CE-076C-4150-9685-020EADD5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DE8337A-E253-4D9B-9887-C9A84712B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Oppgavene til komponentene er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Prosessor: Ta imot og sende el. impulser videre + beregninger. </a:t>
            </a:r>
            <a:r>
              <a:rPr lang="nb-NO" dirty="0"/>
              <a:t>Uttrykkes i GHz = antall impulser pr. sekund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Harddisk/SSD: Lagre data over lang tid, også uten strøm. </a:t>
            </a:r>
            <a:r>
              <a:rPr lang="nb-NO" dirty="0"/>
              <a:t>(enhet GB/TB)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RAM: Lagre data over kort tid, er avhengig av strøm. </a:t>
            </a:r>
            <a:r>
              <a:rPr lang="nb-NO" dirty="0"/>
              <a:t>(enhet GB)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Grafikkort: Vise punkter med farger på skjermen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Hovedkort: Koble sammen de overnevnte komponentene (m.fl.)</a:t>
            </a:r>
          </a:p>
        </p:txBody>
      </p:sp>
    </p:spTree>
    <p:extLst>
      <p:ext uri="{BB962C8B-B14F-4D97-AF65-F5344CB8AC3E}">
        <p14:creationId xmlns:p14="http://schemas.microsoft.com/office/powerpoint/2010/main" val="2476747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F63CA4-F283-41E8-AD09-73D4BE3C1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50" y="1634712"/>
            <a:ext cx="3202328" cy="2402145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17CE3EAE-51C2-4F91-B455-E76FD5A0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049" y="1634712"/>
            <a:ext cx="3722706" cy="2402145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F0C4DD13-564B-4443-A3F0-04F970C1A1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7926" y="1634712"/>
            <a:ext cx="3140747" cy="2402146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1F0A027F-5A98-40D2-B2DC-5BFDA51DB3CB}"/>
              </a:ext>
            </a:extLst>
          </p:cNvPr>
          <p:cNvSpPr/>
          <p:nvPr/>
        </p:nvSpPr>
        <p:spPr>
          <a:xfrm>
            <a:off x="254550" y="4537874"/>
            <a:ext cx="116241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latin typeface="Helvetica-Light"/>
              </a:rPr>
              <a:t>	CPU 			Harddisk 			RAM</a:t>
            </a:r>
            <a:endParaRPr lang="nb-NO" sz="4800" dirty="0"/>
          </a:p>
        </p:txBody>
      </p:sp>
    </p:spTree>
    <p:extLst>
      <p:ext uri="{BB962C8B-B14F-4D97-AF65-F5344CB8AC3E}">
        <p14:creationId xmlns:p14="http://schemas.microsoft.com/office/powerpoint/2010/main" val="3488570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FA8519A-8DEE-4696-8E61-0D0F87F01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9E90693C-67CD-4ACD-98E9-472719E741F2}"/>
              </a:ext>
            </a:extLst>
          </p:cNvPr>
          <p:cNvSpPr/>
          <p:nvPr/>
        </p:nvSpPr>
        <p:spPr>
          <a:xfrm>
            <a:off x="1306542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F4737B-5898-451A-96CB-95AE0141070C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534C6E04-E01E-41AC-88DF-2F1E38D71ED6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1827039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>
            <a:extLst>
              <a:ext uri="{FF2B5EF4-FFF2-40B4-BE49-F238E27FC236}">
                <a16:creationId xmlns:a16="http://schemas.microsoft.com/office/drawing/2014/main" id="{687D1044-BEB0-4A7A-B446-20DD1DE92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A530B3A0-9786-470E-B7AA-0991AA7DBD9F}"/>
              </a:ext>
            </a:extLst>
          </p:cNvPr>
          <p:cNvSpPr/>
          <p:nvPr/>
        </p:nvSpPr>
        <p:spPr>
          <a:xfrm>
            <a:off x="1306542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423F6B-5E96-4E62-B062-0CE3D4473DAA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54F602F-E40D-4727-BE83-C8C1F3D12634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CFDBB1A8-4F28-491A-8011-C8ADD4E8DB53}"/>
              </a:ext>
            </a:extLst>
          </p:cNvPr>
          <p:cNvSpPr txBox="1"/>
          <p:nvPr/>
        </p:nvSpPr>
        <p:spPr>
          <a:xfrm>
            <a:off x="4995746" y="4861933"/>
            <a:ext cx="2575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Trykker på tasten </a:t>
            </a:r>
            <a:r>
              <a:rPr lang="nb-NO" sz="2400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8811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C42E1C39-B35F-4BA1-9E7C-FA766711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C88C0DEA-FD67-4BCE-905E-54BCA7F0B4A1}"/>
              </a:ext>
            </a:extLst>
          </p:cNvPr>
          <p:cNvSpPr/>
          <p:nvPr/>
        </p:nvSpPr>
        <p:spPr>
          <a:xfrm>
            <a:off x="1306555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A86CF3D5-CB8D-4D99-9406-C13CB0F962F5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81F88ACD-E105-47C0-B4E4-FEE270899D6C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494B424D-4ACC-4419-AC45-26B7EEF7ED8D}"/>
              </a:ext>
            </a:extLst>
          </p:cNvPr>
          <p:cNvSpPr txBox="1"/>
          <p:nvPr/>
        </p:nvSpPr>
        <p:spPr>
          <a:xfrm>
            <a:off x="1992398" y="4746904"/>
            <a:ext cx="1960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Mottar impuls</a:t>
            </a:r>
            <a:endParaRPr lang="nb-NO" sz="2400" b="1" dirty="0"/>
          </a:p>
        </p:txBody>
      </p:sp>
      <p:sp>
        <p:nvSpPr>
          <p:cNvPr id="9" name="Pil: venstre 8">
            <a:extLst>
              <a:ext uri="{FF2B5EF4-FFF2-40B4-BE49-F238E27FC236}">
                <a16:creationId xmlns:a16="http://schemas.microsoft.com/office/drawing/2014/main" id="{DB585360-22B6-4C26-A3CD-167FEFAF5FBF}"/>
              </a:ext>
            </a:extLst>
          </p:cNvPr>
          <p:cNvSpPr/>
          <p:nvPr/>
        </p:nvSpPr>
        <p:spPr>
          <a:xfrm rot="2153394">
            <a:off x="3501857" y="4452623"/>
            <a:ext cx="1322505" cy="40738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84881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CFE13B3A-2698-4E1F-9D82-405767C55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4ACF3917-8259-421B-B642-FEBAD3632C0C}"/>
              </a:ext>
            </a:extLst>
          </p:cNvPr>
          <p:cNvSpPr/>
          <p:nvPr/>
        </p:nvSpPr>
        <p:spPr>
          <a:xfrm>
            <a:off x="1306548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9A51C5FA-CE12-4A07-B449-D6D12D1D4831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43010C57-D94C-47C6-B101-565A2674D79F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8F01177C-9C8E-45DC-856F-E03DC27F5150}"/>
              </a:ext>
            </a:extLst>
          </p:cNvPr>
          <p:cNvSpPr txBox="1"/>
          <p:nvPr/>
        </p:nvSpPr>
        <p:spPr>
          <a:xfrm>
            <a:off x="3444580" y="2872547"/>
            <a:ext cx="2126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Regner om puls</a:t>
            </a:r>
            <a:endParaRPr lang="nb-NO" sz="2400" b="1" dirty="0"/>
          </a:p>
        </p:txBody>
      </p:sp>
    </p:spTree>
    <p:extLst>
      <p:ext uri="{BB962C8B-B14F-4D97-AF65-F5344CB8AC3E}">
        <p14:creationId xmlns:p14="http://schemas.microsoft.com/office/powerpoint/2010/main" val="303715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F44A55A-A20F-429B-896B-C8387C253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/>
              <a:t>Tirsdag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F18AE5F-E151-4C7A-BBD1-AECDB689B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Datamaskinen</a:t>
            </a:r>
          </a:p>
          <a:p>
            <a:endParaRPr lang="nb-NO" dirty="0"/>
          </a:p>
          <a:p>
            <a:r>
              <a:rPr lang="nb-NO" dirty="0"/>
              <a:t>Lunsj</a:t>
            </a:r>
          </a:p>
          <a:p>
            <a:endParaRPr lang="nb-NO" dirty="0"/>
          </a:p>
          <a:p>
            <a:r>
              <a:rPr lang="nb-NO" dirty="0"/>
              <a:t>Programmeringsspråk</a:t>
            </a:r>
          </a:p>
        </p:txBody>
      </p:sp>
    </p:spTree>
    <p:extLst>
      <p:ext uri="{BB962C8B-B14F-4D97-AF65-F5344CB8AC3E}">
        <p14:creationId xmlns:p14="http://schemas.microsoft.com/office/powerpoint/2010/main" val="1541774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A1F101FE-2C32-4934-8B9F-3937AEBD5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D603F944-F494-42A3-B387-AD27E6C8683F}"/>
              </a:ext>
            </a:extLst>
          </p:cNvPr>
          <p:cNvSpPr/>
          <p:nvPr/>
        </p:nvSpPr>
        <p:spPr>
          <a:xfrm>
            <a:off x="1306554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4F2B1319-D0E2-4761-B989-F5246976D7A5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07A6E9D5-4C16-4A18-938F-62F056F7AA71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1CAE9C29-BF0F-4E9F-8856-2620F5042F5A}"/>
              </a:ext>
            </a:extLst>
          </p:cNvPr>
          <p:cNvSpPr txBox="1"/>
          <p:nvPr/>
        </p:nvSpPr>
        <p:spPr>
          <a:xfrm>
            <a:off x="4973444" y="2297147"/>
            <a:ext cx="2740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Slår opp og henter </a:t>
            </a:r>
            <a:r>
              <a:rPr lang="nb-NO" sz="2400" b="1" dirty="0"/>
              <a:t>A</a:t>
            </a:r>
          </a:p>
        </p:txBody>
      </p:sp>
      <p:sp>
        <p:nvSpPr>
          <p:cNvPr id="9" name="Pil: venstre og høyre 8">
            <a:extLst>
              <a:ext uri="{FF2B5EF4-FFF2-40B4-BE49-F238E27FC236}">
                <a16:creationId xmlns:a16="http://schemas.microsoft.com/office/drawing/2014/main" id="{A6F62DF4-BE18-4F01-B491-F368192E7E4F}"/>
              </a:ext>
            </a:extLst>
          </p:cNvPr>
          <p:cNvSpPr/>
          <p:nvPr/>
        </p:nvSpPr>
        <p:spPr>
          <a:xfrm>
            <a:off x="3702205" y="3160172"/>
            <a:ext cx="5865541" cy="410198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6640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D5390683-FEC3-4FFD-AFEE-CCC1B76D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25F69FC0-78C0-49C6-B2CA-CE36F4D09652}"/>
              </a:ext>
            </a:extLst>
          </p:cNvPr>
          <p:cNvSpPr/>
          <p:nvPr/>
        </p:nvSpPr>
        <p:spPr>
          <a:xfrm>
            <a:off x="1306545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75996EF8-E752-452B-9234-529D21CFABD1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D3037430-A638-4331-8AC3-BAA835A280AF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BF6A5875-71C7-4BD0-B0B1-8E268F561334}"/>
              </a:ext>
            </a:extLst>
          </p:cNvPr>
          <p:cNvSpPr txBox="1"/>
          <p:nvPr/>
        </p:nvSpPr>
        <p:spPr>
          <a:xfrm>
            <a:off x="122966" y="4653400"/>
            <a:ext cx="4450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Sender </a:t>
            </a:r>
            <a:r>
              <a:rPr lang="nb-NO" sz="2400" b="1" dirty="0"/>
              <a:t>A </a:t>
            </a:r>
            <a:r>
              <a:rPr lang="nb-NO" sz="2400" dirty="0"/>
              <a:t>videre til eks. skjermkort</a:t>
            </a:r>
            <a:endParaRPr lang="nb-NO" sz="2400" b="1" dirty="0"/>
          </a:p>
        </p:txBody>
      </p:sp>
      <p:sp>
        <p:nvSpPr>
          <p:cNvPr id="9" name="Pil: venstre 8">
            <a:extLst>
              <a:ext uri="{FF2B5EF4-FFF2-40B4-BE49-F238E27FC236}">
                <a16:creationId xmlns:a16="http://schemas.microsoft.com/office/drawing/2014/main" id="{D5B19E81-7D1F-429E-8F10-9F60E7A8EA6D}"/>
              </a:ext>
            </a:extLst>
          </p:cNvPr>
          <p:cNvSpPr/>
          <p:nvPr/>
        </p:nvSpPr>
        <p:spPr>
          <a:xfrm>
            <a:off x="113369" y="3055434"/>
            <a:ext cx="1024055" cy="167848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58309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7E3EEF4-30FC-4EAA-8486-68CECC2FA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2796091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Oppgaver</a:t>
            </a:r>
          </a:p>
        </p:txBody>
      </p:sp>
    </p:spTree>
    <p:extLst>
      <p:ext uri="{BB962C8B-B14F-4D97-AF65-F5344CB8AC3E}">
        <p14:creationId xmlns:p14="http://schemas.microsoft.com/office/powerpoint/2010/main" val="3913229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tel 1">
            <a:extLst>
              <a:ext uri="{FF2B5EF4-FFF2-40B4-BE49-F238E27FC236}">
                <a16:creationId xmlns:a16="http://schemas.microsoft.com/office/drawing/2014/main" id="{863C670B-466E-4659-AE70-04D59971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210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Programmeringsspråk</a:t>
            </a:r>
          </a:p>
        </p:txBody>
      </p:sp>
      <p:sp>
        <p:nvSpPr>
          <p:cNvPr id="11" name="Plassholder for innhold 2">
            <a:extLst>
              <a:ext uri="{FF2B5EF4-FFF2-40B4-BE49-F238E27FC236}">
                <a16:creationId xmlns:a16="http://schemas.microsoft.com/office/drawing/2014/main" id="{AA2E0C4E-B281-455A-8187-A8FDC27D5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177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Modul 4</a:t>
            </a:r>
          </a:p>
        </p:txBody>
      </p:sp>
    </p:spTree>
    <p:extLst>
      <p:ext uri="{BB962C8B-B14F-4D97-AF65-F5344CB8AC3E}">
        <p14:creationId xmlns:p14="http://schemas.microsoft.com/office/powerpoint/2010/main" val="3767962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68FAD03-A603-4952-B245-D0D8B1E1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Programmeringsspråk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0F27C1B-872A-4A1A-B3DF-2FB7E45E1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Det finnes en rekke ulike programmeringsspråk</a:t>
            </a:r>
          </a:p>
          <a:p>
            <a:pPr>
              <a:lnSpc>
                <a:spcPct val="150000"/>
              </a:lnSpc>
            </a:pPr>
            <a:r>
              <a:rPr lang="nb-NO" dirty="0"/>
              <a:t>Noen kaller disse </a:t>
            </a:r>
            <a:r>
              <a:rPr lang="nb-NO" b="1" dirty="0"/>
              <a:t>dialekter </a:t>
            </a:r>
            <a:r>
              <a:rPr lang="nb-NO" dirty="0"/>
              <a:t>fremfor språk i den form at få er veldig ulike, alle snakker datamaskinens språk</a:t>
            </a:r>
          </a:p>
          <a:p>
            <a:pPr>
              <a:lnSpc>
                <a:spcPct val="150000"/>
              </a:lnSpc>
            </a:pPr>
            <a:r>
              <a:rPr lang="nb-NO" dirty="0"/>
              <a:t>Ulike språk har sine fordeler og ulemper</a:t>
            </a:r>
          </a:p>
        </p:txBody>
      </p:sp>
    </p:spTree>
    <p:extLst>
      <p:ext uri="{BB962C8B-B14F-4D97-AF65-F5344CB8AC3E}">
        <p14:creationId xmlns:p14="http://schemas.microsoft.com/office/powerpoint/2010/main" val="97119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D1C9ED-06F1-4621-802C-5CE0D7FC1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Historie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FC2F99A-50D2-4F85-9590-225AF8EA5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Hullkort</a:t>
            </a:r>
          </a:p>
          <a:p>
            <a:pPr>
              <a:lnSpc>
                <a:spcPct val="150000"/>
              </a:lnSpc>
            </a:pPr>
            <a:r>
              <a:rPr lang="nb-NO" dirty="0"/>
              <a:t>Fortran</a:t>
            </a:r>
          </a:p>
          <a:p>
            <a:pPr>
              <a:lnSpc>
                <a:spcPct val="150000"/>
              </a:lnSpc>
            </a:pPr>
            <a:r>
              <a:rPr lang="nb-NO" dirty="0" err="1"/>
              <a:t>Switcher</a:t>
            </a:r>
            <a:r>
              <a:rPr lang="nb-NO" dirty="0"/>
              <a:t> m/kabler (nevnte dette litt i stad), </a:t>
            </a:r>
            <a:r>
              <a:rPr lang="nb-NO" dirty="0" err="1"/>
              <a:t>ref</a:t>
            </a:r>
            <a:r>
              <a:rPr lang="nb-NO" dirty="0"/>
              <a:t> ENIAC</a:t>
            </a:r>
          </a:p>
        </p:txBody>
      </p:sp>
    </p:spTree>
    <p:extLst>
      <p:ext uri="{BB962C8B-B14F-4D97-AF65-F5344CB8AC3E}">
        <p14:creationId xmlns:p14="http://schemas.microsoft.com/office/powerpoint/2010/main" val="4021621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2BE2DB0B-C73E-47D5-9F6C-2F3A11C6F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971" y="1316155"/>
            <a:ext cx="8301732" cy="49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630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gulv, bord, innendørs, tre&#10;&#10;Beskrivelse som er generert med svært høy visshet">
            <a:extLst>
              <a:ext uri="{FF2B5EF4-FFF2-40B4-BE49-F238E27FC236}">
                <a16:creationId xmlns:a16="http://schemas.microsoft.com/office/drawing/2014/main" id="{75A8B53D-7D81-47C6-933B-8A812A66A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113" y="365648"/>
            <a:ext cx="3546088" cy="6143597"/>
          </a:xfrm>
          <a:prstGeom prst="rect">
            <a:avLst/>
          </a:prstGeom>
        </p:spPr>
      </p:pic>
      <p:pic>
        <p:nvPicPr>
          <p:cNvPr id="7" name="Bilde 6" descr="Et bilde som inneholder tekst&#10;&#10;Beskrivelse som er generert med svært høy visshet">
            <a:extLst>
              <a:ext uri="{FF2B5EF4-FFF2-40B4-BE49-F238E27FC236}">
                <a16:creationId xmlns:a16="http://schemas.microsoft.com/office/drawing/2014/main" id="{6CCF5BBE-9178-4FC7-ADFA-FA6F556EE0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60" y="1715531"/>
            <a:ext cx="7181385" cy="344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33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1543E5C-BC04-4602-9C52-383EED259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Høynivå vs. lavnivå språk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FE4389D-42D8-4EF4-8044-A77724A4D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Vi kategoriserer ofte programmeringsspråk som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Høynivå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(Mellomnivå)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Lavnivå</a:t>
            </a:r>
          </a:p>
          <a:p>
            <a:pPr>
              <a:lnSpc>
                <a:spcPct val="150000"/>
              </a:lnSpc>
            </a:pPr>
            <a:r>
              <a:rPr lang="nb-NO" dirty="0"/>
              <a:t>Kan sees på som abstraksjonsnivåer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Mao. hvor langt ned i datamaskinen har vi "tilgang til" fra språket alene</a:t>
            </a:r>
          </a:p>
        </p:txBody>
      </p:sp>
    </p:spTree>
    <p:extLst>
      <p:ext uri="{BB962C8B-B14F-4D97-AF65-F5344CB8AC3E}">
        <p14:creationId xmlns:p14="http://schemas.microsoft.com/office/powerpoint/2010/main" val="1481395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C6E54EC-FD97-4B34-A884-12A8641B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"Kort innpå": Abstraksjon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31FB5EE-EC3F-4073-ACC0-8A884CE62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8445"/>
            <a:ext cx="8620822" cy="2099604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"(til abstrahere), noe som bare er </a:t>
            </a:r>
            <a:r>
              <a:rPr lang="nb-NO" b="1" dirty="0"/>
              <a:t>tenkt </a:t>
            </a:r>
            <a:r>
              <a:rPr lang="nb-NO" dirty="0"/>
              <a:t>og ikke-anskuelig</a:t>
            </a:r>
          </a:p>
          <a:p>
            <a:pPr marL="0" indent="0" algn="ctr">
              <a:buNone/>
            </a:pPr>
            <a:r>
              <a:rPr lang="nb-NO" dirty="0"/>
              <a:t>[observerbart / fysisk tilstede], som</a:t>
            </a:r>
          </a:p>
          <a:p>
            <a:pPr marL="0" indent="0" algn="ctr">
              <a:buNone/>
            </a:pPr>
            <a:r>
              <a:rPr lang="nb-NO" dirty="0"/>
              <a:t>mangler konkret og sansbar virkelighet."</a:t>
            </a:r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E8146FC0-FF20-45D8-9CFA-5CA49BDE6202}"/>
              </a:ext>
            </a:extLst>
          </p:cNvPr>
          <p:cNvSpPr/>
          <p:nvPr/>
        </p:nvSpPr>
        <p:spPr>
          <a:xfrm>
            <a:off x="7677798" y="4833383"/>
            <a:ext cx="3562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b-NO" sz="2800" dirty="0"/>
              <a:t>- Store Norske Leksikon</a:t>
            </a:r>
          </a:p>
        </p:txBody>
      </p:sp>
    </p:spTree>
    <p:extLst>
      <p:ext uri="{BB962C8B-B14F-4D97-AF65-F5344CB8AC3E}">
        <p14:creationId xmlns:p14="http://schemas.microsoft.com/office/powerpoint/2010/main" val="1828417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B783A1B-26FE-4841-B718-067FAB34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210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Datamaskinen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18D9A86-20CF-46EC-B90A-C05E7B12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177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Modul 3</a:t>
            </a:r>
          </a:p>
        </p:txBody>
      </p:sp>
    </p:spTree>
    <p:extLst>
      <p:ext uri="{BB962C8B-B14F-4D97-AF65-F5344CB8AC3E}">
        <p14:creationId xmlns:p14="http://schemas.microsoft.com/office/powerpoint/2010/main" val="455643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3E3370A-872A-4BDD-A1EA-CFD7ABD76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Høynivå vs. lavnivå språk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6D6A6D7-81B4-486E-864A-549D6E027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nb-NO" dirty="0"/>
              <a:t>Alle programmeringsspråk må en eller annen gang ende opp helt nederst i maskinen (impulsnivå)</a:t>
            </a:r>
          </a:p>
          <a:p>
            <a:pPr>
              <a:lnSpc>
                <a:spcPct val="150000"/>
              </a:lnSpc>
            </a:pPr>
            <a:r>
              <a:rPr lang="nb-NO" dirty="0"/>
              <a:t>Nivåene skiller på antall steg / veier som må tas mellom språket selv, og impulsnivå</a:t>
            </a:r>
          </a:p>
          <a:p>
            <a:pPr>
              <a:lnSpc>
                <a:spcPct val="150000"/>
              </a:lnSpc>
            </a:pPr>
            <a:r>
              <a:rPr lang="nb-NO" dirty="0"/>
              <a:t>Noen </a:t>
            </a:r>
            <a:r>
              <a:rPr lang="nb-NO" b="1" dirty="0"/>
              <a:t>generaliseringer</a:t>
            </a:r>
            <a:r>
              <a:rPr lang="nb-NO" dirty="0"/>
              <a:t>: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jo lavere nivå språket er, desto raskere kjører programmet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jo lavere nivå språket er, desto vanskeligere er det å lese/lære/lage</a:t>
            </a:r>
          </a:p>
        </p:txBody>
      </p:sp>
    </p:spTree>
    <p:extLst>
      <p:ext uri="{BB962C8B-B14F-4D97-AF65-F5344CB8AC3E}">
        <p14:creationId xmlns:p14="http://schemas.microsoft.com/office/powerpoint/2010/main" val="67033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E5C08780-ECB0-4D32-9C80-2DA4837C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81" y="230161"/>
            <a:ext cx="3309576" cy="2477150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163BB020-D6CD-48C1-8F7B-6F4CA2887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81" y="4390437"/>
            <a:ext cx="3309576" cy="2091563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C9A584D-0AEB-4BFB-8979-4A09B4FFFDFC}"/>
              </a:ext>
            </a:extLst>
          </p:cNvPr>
          <p:cNvSpPr/>
          <p:nvPr/>
        </p:nvSpPr>
        <p:spPr>
          <a:xfrm>
            <a:off x="5575609" y="490654"/>
            <a:ext cx="5820937" cy="27878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 sz="2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Rektangel 13">
            <a:extLst>
              <a:ext uri="{FF2B5EF4-FFF2-40B4-BE49-F238E27FC236}">
                <a16:creationId xmlns:a16="http://schemas.microsoft.com/office/drawing/2014/main" id="{B4B84B7D-2977-4246-97CF-2DD6B5D077BB}"/>
              </a:ext>
            </a:extLst>
          </p:cNvPr>
          <p:cNvSpPr/>
          <p:nvPr/>
        </p:nvSpPr>
        <p:spPr>
          <a:xfrm>
            <a:off x="6450492" y="1685735"/>
            <a:ext cx="4071170" cy="45109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 (f.eks. Word)</a:t>
            </a: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3AA635C2-73C7-43C6-952B-510730819B2D}"/>
              </a:ext>
            </a:extLst>
          </p:cNvPr>
          <p:cNvSpPr/>
          <p:nvPr/>
        </p:nvSpPr>
        <p:spPr>
          <a:xfrm>
            <a:off x="5568175" y="490655"/>
            <a:ext cx="5820937" cy="93670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Programvare (Software)</a:t>
            </a:r>
          </a:p>
        </p:txBody>
      </p:sp>
      <p:sp>
        <p:nvSpPr>
          <p:cNvPr id="19" name="Rektangel 18">
            <a:extLst>
              <a:ext uri="{FF2B5EF4-FFF2-40B4-BE49-F238E27FC236}">
                <a16:creationId xmlns:a16="http://schemas.microsoft.com/office/drawing/2014/main" id="{FB129E76-0591-46BA-918A-70CE65C31B65}"/>
              </a:ext>
            </a:extLst>
          </p:cNvPr>
          <p:cNvSpPr/>
          <p:nvPr/>
        </p:nvSpPr>
        <p:spPr>
          <a:xfrm>
            <a:off x="6439340" y="2196523"/>
            <a:ext cx="4071170" cy="45109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Terminal/Konsoll</a:t>
            </a:r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E43B763C-B409-4026-B329-5613C0DB2D5C}"/>
              </a:ext>
            </a:extLst>
          </p:cNvPr>
          <p:cNvSpPr/>
          <p:nvPr/>
        </p:nvSpPr>
        <p:spPr>
          <a:xfrm>
            <a:off x="6439340" y="2707311"/>
            <a:ext cx="4071170" cy="45109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Operativsystem</a:t>
            </a: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C0239F79-2FD5-444F-B621-B24A60B9F53D}"/>
              </a:ext>
            </a:extLst>
          </p:cNvPr>
          <p:cNvSpPr/>
          <p:nvPr/>
        </p:nvSpPr>
        <p:spPr>
          <a:xfrm>
            <a:off x="5571895" y="3921512"/>
            <a:ext cx="5820937" cy="27878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 sz="2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ktangel 21">
            <a:extLst>
              <a:ext uri="{FF2B5EF4-FFF2-40B4-BE49-F238E27FC236}">
                <a16:creationId xmlns:a16="http://schemas.microsoft.com/office/drawing/2014/main" id="{58E7247E-AFA4-4015-8426-EA540A73C4B4}"/>
              </a:ext>
            </a:extLst>
          </p:cNvPr>
          <p:cNvSpPr/>
          <p:nvPr/>
        </p:nvSpPr>
        <p:spPr>
          <a:xfrm>
            <a:off x="6446778" y="5116593"/>
            <a:ext cx="4071170" cy="45109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Evt. Annen maskinvare</a:t>
            </a:r>
          </a:p>
        </p:txBody>
      </p:sp>
      <p:sp>
        <p:nvSpPr>
          <p:cNvPr id="23" name="Rektangel 22">
            <a:extLst>
              <a:ext uri="{FF2B5EF4-FFF2-40B4-BE49-F238E27FC236}">
                <a16:creationId xmlns:a16="http://schemas.microsoft.com/office/drawing/2014/main" id="{8BD01D49-72D9-430C-889C-E40FD950294A}"/>
              </a:ext>
            </a:extLst>
          </p:cNvPr>
          <p:cNvSpPr/>
          <p:nvPr/>
        </p:nvSpPr>
        <p:spPr>
          <a:xfrm>
            <a:off x="5564461" y="3921513"/>
            <a:ext cx="5820937" cy="936702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Maskinvare (Hardware)</a:t>
            </a:r>
          </a:p>
        </p:txBody>
      </p:sp>
      <p:sp>
        <p:nvSpPr>
          <p:cNvPr id="24" name="Rektangel 23">
            <a:extLst>
              <a:ext uri="{FF2B5EF4-FFF2-40B4-BE49-F238E27FC236}">
                <a16:creationId xmlns:a16="http://schemas.microsoft.com/office/drawing/2014/main" id="{3DB66164-E6BB-427C-B7D3-C5B09B7B6E06}"/>
              </a:ext>
            </a:extLst>
          </p:cNvPr>
          <p:cNvSpPr/>
          <p:nvPr/>
        </p:nvSpPr>
        <p:spPr>
          <a:xfrm>
            <a:off x="6435626" y="5627381"/>
            <a:ext cx="4071170" cy="45109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RAM</a:t>
            </a:r>
          </a:p>
        </p:txBody>
      </p:sp>
      <p:sp>
        <p:nvSpPr>
          <p:cNvPr id="25" name="Rektangel 24">
            <a:extLst>
              <a:ext uri="{FF2B5EF4-FFF2-40B4-BE49-F238E27FC236}">
                <a16:creationId xmlns:a16="http://schemas.microsoft.com/office/drawing/2014/main" id="{2734262A-D42B-4B4B-A2E0-18B2D5E08FB3}"/>
              </a:ext>
            </a:extLst>
          </p:cNvPr>
          <p:cNvSpPr/>
          <p:nvPr/>
        </p:nvSpPr>
        <p:spPr>
          <a:xfrm>
            <a:off x="6435626" y="6138169"/>
            <a:ext cx="4071170" cy="4510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</a:t>
            </a:r>
          </a:p>
        </p:txBody>
      </p:sp>
      <p:sp>
        <p:nvSpPr>
          <p:cNvPr id="26" name="Pil: ned 25">
            <a:extLst>
              <a:ext uri="{FF2B5EF4-FFF2-40B4-BE49-F238E27FC236}">
                <a16:creationId xmlns:a16="http://schemas.microsoft.com/office/drawing/2014/main" id="{23E199AA-B386-4C0A-8EF1-E88F20CDB173}"/>
              </a:ext>
            </a:extLst>
          </p:cNvPr>
          <p:cNvSpPr/>
          <p:nvPr/>
        </p:nvSpPr>
        <p:spPr>
          <a:xfrm>
            <a:off x="4273272" y="597918"/>
            <a:ext cx="334536" cy="599134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811063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096D5D5-AD3A-4424-AA3B-2006FF7EA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9913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nb-NO" sz="3000" b="1" dirty="0"/>
              <a:t>SQL - </a:t>
            </a:r>
            <a:r>
              <a:rPr lang="nb-NO" sz="3000" dirty="0"/>
              <a:t>deklarativt, nesten som talespråk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Python / Ruby - </a:t>
            </a:r>
            <a:r>
              <a:rPr lang="nb-NO" sz="3000" dirty="0"/>
              <a:t>lar deg se bort fra detaljene som Java/C++ osv.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Java / C# - </a:t>
            </a:r>
            <a:r>
              <a:rPr lang="nb-NO" sz="3000" dirty="0"/>
              <a:t>mer abstraksjon, har f.eks. ikke direkte tilgang til RAM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C++ - </a:t>
            </a:r>
            <a:r>
              <a:rPr lang="nb-NO" sz="3000" dirty="0"/>
              <a:t>de samme mulighetene som C, men kan abstrahere mer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C - </a:t>
            </a:r>
            <a:r>
              <a:rPr lang="nb-NO" sz="3000" dirty="0"/>
              <a:t>kan abstrahere, men har direkte tilgang til RAM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Assembly - </a:t>
            </a:r>
            <a:r>
              <a:rPr lang="nb-NO" sz="3000" dirty="0"/>
              <a:t>skriver instruksjoner/kommandoer til prosessoren</a:t>
            </a:r>
          </a:p>
          <a:p>
            <a:pPr>
              <a:lnSpc>
                <a:spcPct val="150000"/>
              </a:lnSpc>
            </a:pPr>
            <a:r>
              <a:rPr lang="nb-NO" sz="3000" b="1" dirty="0"/>
              <a:t>Maskinkode - </a:t>
            </a:r>
            <a:r>
              <a:rPr lang="nb-NO" sz="3000" dirty="0"/>
              <a:t>skriver så og si impulser til datamaskinen</a:t>
            </a:r>
          </a:p>
        </p:txBody>
      </p:sp>
      <p:sp>
        <p:nvSpPr>
          <p:cNvPr id="4" name="Pil: ned 3">
            <a:extLst>
              <a:ext uri="{FF2B5EF4-FFF2-40B4-BE49-F238E27FC236}">
                <a16:creationId xmlns:a16="http://schemas.microsoft.com/office/drawing/2014/main" id="{E18940BF-38DF-419F-A7E6-E474967F84F2}"/>
              </a:ext>
            </a:extLst>
          </p:cNvPr>
          <p:cNvSpPr/>
          <p:nvPr/>
        </p:nvSpPr>
        <p:spPr>
          <a:xfrm>
            <a:off x="503664" y="365125"/>
            <a:ext cx="334536" cy="599134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554966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8F6C557-25AB-4538-A68E-70284AD9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SQL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3CD7425-24F7-447C-83B9-B20979A0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b-NO" dirty="0">
                <a:solidFill>
                  <a:srgbClr val="002060"/>
                </a:solidFill>
              </a:rPr>
              <a:t>Er per </a:t>
            </a:r>
            <a:r>
              <a:rPr lang="nb-NO" dirty="0" err="1">
                <a:solidFill>
                  <a:srgbClr val="002060"/>
                </a:solidFill>
              </a:rPr>
              <a:t>def</a:t>
            </a:r>
            <a:r>
              <a:rPr lang="nb-NO" dirty="0">
                <a:solidFill>
                  <a:srgbClr val="002060"/>
                </a:solidFill>
              </a:rPr>
              <a:t>. Ikke et programmeringsspråk</a:t>
            </a:r>
          </a:p>
          <a:p>
            <a:pPr marL="0" indent="0">
              <a:buNone/>
            </a:pPr>
            <a:endParaRPr lang="nb-NO" dirty="0"/>
          </a:p>
          <a:p>
            <a:pPr marL="0" indent="0" algn="ctr">
              <a:buNone/>
            </a:pPr>
            <a:r>
              <a:rPr lang="en-US" sz="3200" b="1" dirty="0"/>
              <a:t>SELECT * FROM employees WHERE name = "john"</a:t>
            </a:r>
            <a:endParaRPr lang="nb-NO" sz="3200" b="1" dirty="0"/>
          </a:p>
        </p:txBody>
      </p:sp>
    </p:spTree>
    <p:extLst>
      <p:ext uri="{BB962C8B-B14F-4D97-AF65-F5344CB8AC3E}">
        <p14:creationId xmlns:p14="http://schemas.microsoft.com/office/powerpoint/2010/main" val="8546210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2E3B560-B717-4552-8F1D-41AF41669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Python / Ruby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AF7516C-7400-46EF-95A5-E6B3B7E99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1288" y="3052260"/>
            <a:ext cx="5709424" cy="245644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nb-NO" sz="3200" dirty="0"/>
              <a:t>number1 = 20</a:t>
            </a:r>
          </a:p>
          <a:p>
            <a:pPr marL="457200" lvl="1" indent="0">
              <a:buNone/>
            </a:pPr>
            <a:r>
              <a:rPr lang="nb-NO" sz="3200" dirty="0"/>
              <a:t>number2 = 10</a:t>
            </a:r>
          </a:p>
          <a:p>
            <a:pPr marL="457200" lvl="1" indent="0">
              <a:buNone/>
            </a:pPr>
            <a:r>
              <a:rPr lang="nb-NO" sz="3200" dirty="0"/>
              <a:t>sum = number1 + number2</a:t>
            </a:r>
          </a:p>
        </p:txBody>
      </p:sp>
    </p:spTree>
    <p:extLst>
      <p:ext uri="{BB962C8B-B14F-4D97-AF65-F5344CB8AC3E}">
        <p14:creationId xmlns:p14="http://schemas.microsoft.com/office/powerpoint/2010/main" val="1928232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BC5D9A-AF29-4E96-A6DA-8108B240A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Java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EF2722B-C92C-4D30-9DEC-D9FD567B8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1451" y="2093254"/>
            <a:ext cx="736909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3200" dirty="0" err="1"/>
              <a:t>public</a:t>
            </a:r>
            <a:r>
              <a:rPr lang="nb-NO" sz="3200" dirty="0"/>
              <a:t> </a:t>
            </a:r>
            <a:r>
              <a:rPr lang="nb-NO" sz="3200" dirty="0" err="1"/>
              <a:t>class</a:t>
            </a:r>
            <a:r>
              <a:rPr lang="nb-NO" sz="3200" dirty="0"/>
              <a:t> </a:t>
            </a:r>
            <a:r>
              <a:rPr lang="nb-NO" sz="3200" dirty="0" err="1"/>
              <a:t>Calculator</a:t>
            </a:r>
            <a:r>
              <a:rPr lang="nb-NO" sz="3200" dirty="0"/>
              <a:t> {</a:t>
            </a:r>
          </a:p>
          <a:p>
            <a:pPr marL="0" indent="0">
              <a:buNone/>
            </a:pPr>
            <a:r>
              <a:rPr lang="en-US" sz="3200" dirty="0"/>
              <a:t>	public static void main(String[] </a:t>
            </a:r>
            <a:r>
              <a:rPr lang="en-US" sz="3200" dirty="0" err="1"/>
              <a:t>args</a:t>
            </a:r>
            <a:r>
              <a:rPr lang="en-US" sz="3200" dirty="0"/>
              <a:t>) {</a:t>
            </a:r>
          </a:p>
          <a:p>
            <a:pPr marL="0" indent="0">
              <a:buNone/>
            </a:pPr>
            <a:r>
              <a:rPr lang="nb-NO" sz="3200" dirty="0"/>
              <a:t>		</a:t>
            </a:r>
            <a:r>
              <a:rPr lang="nb-NO" sz="3200" dirty="0" err="1"/>
              <a:t>int</a:t>
            </a:r>
            <a:r>
              <a:rPr lang="nb-NO" sz="3200" dirty="0"/>
              <a:t> number1 = 20;</a:t>
            </a:r>
          </a:p>
          <a:p>
            <a:pPr marL="0" indent="0">
              <a:buNone/>
            </a:pPr>
            <a:r>
              <a:rPr lang="nb-NO" sz="3200" dirty="0"/>
              <a:t>		</a:t>
            </a:r>
            <a:r>
              <a:rPr lang="nb-NO" sz="3200" dirty="0" err="1"/>
              <a:t>int</a:t>
            </a:r>
            <a:r>
              <a:rPr lang="nb-NO" sz="3200" dirty="0"/>
              <a:t> number2 = 10;</a:t>
            </a:r>
          </a:p>
          <a:p>
            <a:pPr marL="0" indent="0">
              <a:buNone/>
            </a:pPr>
            <a:r>
              <a:rPr lang="nb-NO" sz="3200" dirty="0"/>
              <a:t>		</a:t>
            </a:r>
            <a:r>
              <a:rPr lang="nb-NO" sz="3200" dirty="0" err="1"/>
              <a:t>int</a:t>
            </a:r>
            <a:r>
              <a:rPr lang="nb-NO" sz="3200" dirty="0"/>
              <a:t> sum = number1 + number2;</a:t>
            </a:r>
          </a:p>
          <a:p>
            <a:pPr marL="0" indent="0">
              <a:buNone/>
            </a:pPr>
            <a:r>
              <a:rPr lang="nb-NO" sz="3200" dirty="0"/>
              <a:t>	}</a:t>
            </a:r>
          </a:p>
          <a:p>
            <a:pPr marL="0" indent="0">
              <a:buNone/>
            </a:pPr>
            <a:r>
              <a:rPr lang="nb-NO" sz="3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52693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4806EE7-B95B-4EC5-AC91-ABCAA63F4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C / C++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B4ACD37-06D2-4AAD-8D04-48041F965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8944" y="2360884"/>
            <a:ext cx="5674112" cy="3705380"/>
          </a:xfrm>
        </p:spPr>
        <p:txBody>
          <a:bodyPr/>
          <a:lstStyle/>
          <a:p>
            <a:pPr marL="0" indent="0">
              <a:buNone/>
            </a:pPr>
            <a:r>
              <a:rPr lang="nb-NO" dirty="0"/>
              <a:t>#</a:t>
            </a:r>
            <a:r>
              <a:rPr lang="nb-NO" dirty="0" err="1"/>
              <a:t>include</a:t>
            </a:r>
            <a:r>
              <a:rPr lang="nb-NO" dirty="0"/>
              <a:t> &lt;</a:t>
            </a:r>
            <a:r>
              <a:rPr lang="nb-NO" dirty="0" err="1"/>
              <a:t>stdio.h</a:t>
            </a:r>
            <a:r>
              <a:rPr lang="nb-NO" dirty="0"/>
              <a:t>&gt;</a:t>
            </a:r>
          </a:p>
          <a:p>
            <a:pPr marL="0" indent="0">
              <a:buNone/>
            </a:pPr>
            <a:r>
              <a:rPr lang="nb-NO" dirty="0" err="1"/>
              <a:t>int</a:t>
            </a:r>
            <a:r>
              <a:rPr lang="nb-NO" dirty="0"/>
              <a:t> </a:t>
            </a:r>
            <a:r>
              <a:rPr lang="nb-NO" dirty="0" err="1"/>
              <a:t>main</a:t>
            </a:r>
            <a:r>
              <a:rPr lang="nb-NO" dirty="0"/>
              <a:t>(){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err="1"/>
              <a:t>int</a:t>
            </a:r>
            <a:r>
              <a:rPr lang="nb-NO" dirty="0"/>
              <a:t> number1 = 20;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err="1"/>
              <a:t>int</a:t>
            </a:r>
            <a:r>
              <a:rPr lang="nb-NO" dirty="0"/>
              <a:t> number2 = 10;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err="1"/>
              <a:t>int</a:t>
            </a:r>
            <a:r>
              <a:rPr lang="nb-NO" dirty="0"/>
              <a:t> sum = number1 + number2;</a:t>
            </a:r>
          </a:p>
          <a:p>
            <a:pPr marL="0" indent="0">
              <a:buNone/>
            </a:pPr>
            <a:r>
              <a:rPr lang="nb-NO" dirty="0"/>
              <a:t>	</a:t>
            </a:r>
            <a:r>
              <a:rPr lang="nb-NO" dirty="0" err="1"/>
              <a:t>return</a:t>
            </a:r>
            <a:r>
              <a:rPr lang="nb-NO" dirty="0"/>
              <a:t> 0;</a:t>
            </a:r>
          </a:p>
          <a:p>
            <a:pPr marL="0" indent="0">
              <a:buNone/>
            </a:pPr>
            <a:r>
              <a:rPr lang="nb-NO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6886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3F7FD4C-AE32-4E63-BA2B-8A9C9830A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nb-NO" dirty="0"/>
              <a:t>Assembly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A3DDDAA-7C6B-440C-B7A6-704D54F6D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4672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b-NO" dirty="0"/>
              <a:t>IMM 	R0, 	0x80</a:t>
            </a:r>
          </a:p>
          <a:p>
            <a:pPr marL="0" indent="0">
              <a:buNone/>
            </a:pPr>
            <a:r>
              <a:rPr lang="nb-NO" dirty="0"/>
              <a:t>LOAD 	R0, 	R0</a:t>
            </a:r>
          </a:p>
          <a:p>
            <a:pPr marL="0" indent="0">
              <a:buNone/>
            </a:pPr>
            <a:r>
              <a:rPr lang="nb-NO" dirty="0"/>
              <a:t>IMM 	R1, 	0x84</a:t>
            </a:r>
          </a:p>
          <a:p>
            <a:pPr marL="0" indent="0">
              <a:buNone/>
            </a:pPr>
            <a:r>
              <a:rPr lang="nb-NO" dirty="0"/>
              <a:t>LOAD 	R1, 	R1</a:t>
            </a:r>
          </a:p>
          <a:p>
            <a:pPr marL="0" indent="0">
              <a:buNone/>
            </a:pPr>
            <a:r>
              <a:rPr lang="nb-NO" dirty="0"/>
              <a:t>IMM 	R2, 	0x0</a:t>
            </a:r>
          </a:p>
          <a:p>
            <a:pPr marL="0" indent="0">
              <a:buNone/>
            </a:pPr>
            <a:r>
              <a:rPr lang="nb-NO" dirty="0"/>
              <a:t>IMM 	R3, 	0x4</a:t>
            </a:r>
          </a:p>
          <a:p>
            <a:pPr marL="0" indent="0">
              <a:buNone/>
            </a:pPr>
            <a:r>
              <a:rPr lang="nb-NO" dirty="0"/>
              <a:t>IMM 	R4, 	0x0</a:t>
            </a:r>
          </a:p>
          <a:p>
            <a:pPr marL="0" indent="0">
              <a:buNone/>
            </a:pPr>
            <a:r>
              <a:rPr lang="nb-NO" dirty="0"/>
              <a:t>IMM 	R5, 	0x1</a:t>
            </a:r>
          </a:p>
          <a:p>
            <a:pPr marL="0" indent="0">
              <a:buNone/>
            </a:pPr>
            <a:r>
              <a:rPr lang="nb-NO" dirty="0"/>
              <a:t>STORE R0, 	R2</a:t>
            </a:r>
          </a:p>
          <a:p>
            <a:pPr marL="0" indent="0">
              <a:buNone/>
            </a:pPr>
            <a:r>
              <a:rPr lang="nb-NO" dirty="0"/>
              <a:t>ADD 	R0, 	R0,	 R3</a:t>
            </a:r>
          </a:p>
          <a:p>
            <a:pPr marL="0" indent="0">
              <a:buNone/>
            </a:pPr>
            <a:r>
              <a:rPr lang="nb-NO" dirty="0"/>
              <a:t>ADD 	R4, 	R4, 	R5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88359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>
            <a:extLst>
              <a:ext uri="{FF2B5EF4-FFF2-40B4-BE49-F238E27FC236}">
                <a16:creationId xmlns:a16="http://schemas.microsoft.com/office/drawing/2014/main" id="{4E7D37DE-58D2-43B9-8F40-87BC9B70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nb-NO" dirty="0"/>
              <a:t>Assembly</a:t>
            </a:r>
          </a:p>
        </p:txBody>
      </p:sp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3325E36F-9A24-4584-8480-D6A29E52E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4672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b-NO" dirty="0"/>
              <a:t>IMM 	R0, 	0x80</a:t>
            </a:r>
          </a:p>
          <a:p>
            <a:pPr marL="0" indent="0">
              <a:buNone/>
            </a:pPr>
            <a:r>
              <a:rPr lang="nb-NO" dirty="0"/>
              <a:t>LOAD 	R0, 	R0</a:t>
            </a:r>
          </a:p>
          <a:p>
            <a:pPr marL="0" indent="0">
              <a:buNone/>
            </a:pPr>
            <a:r>
              <a:rPr lang="nb-NO" dirty="0"/>
              <a:t>IMM 	R1, 	0x84</a:t>
            </a:r>
          </a:p>
          <a:p>
            <a:pPr marL="0" indent="0">
              <a:buNone/>
            </a:pPr>
            <a:r>
              <a:rPr lang="nb-NO" dirty="0"/>
              <a:t>LOAD 	R1, 	R1</a:t>
            </a:r>
          </a:p>
          <a:p>
            <a:pPr marL="0" indent="0">
              <a:buNone/>
            </a:pPr>
            <a:r>
              <a:rPr lang="nb-NO" dirty="0"/>
              <a:t>IMM 	R2, 	0x0</a:t>
            </a:r>
          </a:p>
          <a:p>
            <a:pPr marL="0" indent="0">
              <a:buNone/>
            </a:pPr>
            <a:r>
              <a:rPr lang="nb-NO" dirty="0"/>
              <a:t>IMM 	R3, 	0x4</a:t>
            </a:r>
          </a:p>
          <a:p>
            <a:pPr marL="0" indent="0">
              <a:buNone/>
            </a:pPr>
            <a:r>
              <a:rPr lang="nb-NO" dirty="0"/>
              <a:t>IMM 	R4, 	0x0</a:t>
            </a:r>
          </a:p>
          <a:p>
            <a:pPr marL="0" indent="0">
              <a:buNone/>
            </a:pPr>
            <a:r>
              <a:rPr lang="nb-NO" dirty="0"/>
              <a:t>IMM 	R5, 	0x1</a:t>
            </a:r>
          </a:p>
          <a:p>
            <a:pPr marL="0" indent="0">
              <a:buNone/>
            </a:pPr>
            <a:r>
              <a:rPr lang="nb-NO" dirty="0"/>
              <a:t>STORE R0, 	R2</a:t>
            </a:r>
          </a:p>
          <a:p>
            <a:pPr marL="0" indent="0">
              <a:buNone/>
            </a:pPr>
            <a:r>
              <a:rPr lang="nb-NO" dirty="0"/>
              <a:t>ADD 	R0, 	R0,	 R3</a:t>
            </a:r>
          </a:p>
          <a:p>
            <a:pPr marL="0" indent="0">
              <a:buNone/>
            </a:pPr>
            <a:r>
              <a:rPr lang="nb-NO" dirty="0"/>
              <a:t>ADD 	R4, 	R4, 	R5</a:t>
            </a:r>
          </a:p>
          <a:p>
            <a:pPr marL="0" indent="0">
              <a:buNone/>
            </a:pPr>
            <a:endParaRPr lang="nb-NO" dirty="0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B94F4CD5-13A2-4660-B7DF-7776430332BB}"/>
              </a:ext>
            </a:extLst>
          </p:cNvPr>
          <p:cNvSpPr/>
          <p:nvPr/>
        </p:nvSpPr>
        <p:spPr>
          <a:xfrm>
            <a:off x="6938846" y="2715417"/>
            <a:ext cx="36480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Hvor skal den</a:t>
            </a:r>
          </a:p>
          <a:p>
            <a:r>
              <a:rPr lang="nb-NO" sz="2800" dirty="0">
                <a:latin typeface="Helvetica-Light"/>
              </a:rPr>
              <a:t>nye verdien lagres?</a:t>
            </a:r>
            <a:endParaRPr lang="nb-NO" sz="2800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0D307892-FE2A-4C77-9702-4F18920D740E}"/>
              </a:ext>
            </a:extLst>
          </p:cNvPr>
          <p:cNvSpPr/>
          <p:nvPr/>
        </p:nvSpPr>
        <p:spPr>
          <a:xfrm>
            <a:off x="6977643" y="1442492"/>
            <a:ext cx="36092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Hvilken handling skal utføres?</a:t>
            </a:r>
            <a:endParaRPr lang="nb-NO" sz="2800" dirty="0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7D39D087-44A1-485D-B0EB-87972F6CEA3D}"/>
              </a:ext>
            </a:extLst>
          </p:cNvPr>
          <p:cNvSpPr/>
          <p:nvPr/>
        </p:nvSpPr>
        <p:spPr>
          <a:xfrm>
            <a:off x="6938846" y="4020364"/>
            <a:ext cx="36480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Register 1 (verdi 1)</a:t>
            </a:r>
            <a:endParaRPr lang="nb-NO" sz="2800" dirty="0"/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92DB2DC2-82CF-472B-9DB2-7C8A02B32A87}"/>
              </a:ext>
            </a:extLst>
          </p:cNvPr>
          <p:cNvSpPr/>
          <p:nvPr/>
        </p:nvSpPr>
        <p:spPr>
          <a:xfrm>
            <a:off x="6942563" y="4997206"/>
            <a:ext cx="364435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Register 2 (verdi 2)</a:t>
            </a:r>
            <a:endParaRPr lang="nb-NO" sz="2800" dirty="0"/>
          </a:p>
        </p:txBody>
      </p:sp>
      <p:cxnSp>
        <p:nvCxnSpPr>
          <p:cNvPr id="15" name="Rett linje 14">
            <a:extLst>
              <a:ext uri="{FF2B5EF4-FFF2-40B4-BE49-F238E27FC236}">
                <a16:creationId xmlns:a16="http://schemas.microsoft.com/office/drawing/2014/main" id="{27B91D31-D08C-4E11-8786-B8D5589F51AF}"/>
              </a:ext>
            </a:extLst>
          </p:cNvPr>
          <p:cNvCxnSpPr>
            <a:cxnSpLocks/>
            <a:stCxn id="10" idx="1"/>
            <a:endCxn id="30" idx="0"/>
          </p:cNvCxnSpPr>
          <p:nvPr/>
        </p:nvCxnSpPr>
        <p:spPr>
          <a:xfrm flipH="1">
            <a:off x="2047409" y="3192471"/>
            <a:ext cx="4891437" cy="30038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Rett linje 23">
            <a:extLst>
              <a:ext uri="{FF2B5EF4-FFF2-40B4-BE49-F238E27FC236}">
                <a16:creationId xmlns:a16="http://schemas.microsoft.com/office/drawing/2014/main" id="{B26E9D5B-4467-42EE-AA91-23E41338668C}"/>
              </a:ext>
            </a:extLst>
          </p:cNvPr>
          <p:cNvCxnSpPr>
            <a:cxnSpLocks/>
            <a:stCxn id="13" idx="1"/>
            <a:endCxn id="32" idx="3"/>
          </p:cNvCxnSpPr>
          <p:nvPr/>
        </p:nvCxnSpPr>
        <p:spPr>
          <a:xfrm flipH="1">
            <a:off x="4185424" y="5315146"/>
            <a:ext cx="2757139" cy="104290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Rett linje 24">
            <a:extLst>
              <a:ext uri="{FF2B5EF4-FFF2-40B4-BE49-F238E27FC236}">
                <a16:creationId xmlns:a16="http://schemas.microsoft.com/office/drawing/2014/main" id="{AC4EA451-D00E-4622-87F1-FD8F5D22B030}"/>
              </a:ext>
            </a:extLst>
          </p:cNvPr>
          <p:cNvCxnSpPr>
            <a:cxnSpLocks/>
            <a:stCxn id="12" idx="1"/>
            <a:endCxn id="31" idx="0"/>
          </p:cNvCxnSpPr>
          <p:nvPr/>
        </p:nvCxnSpPr>
        <p:spPr>
          <a:xfrm flipH="1">
            <a:off x="2958085" y="4281974"/>
            <a:ext cx="3980761" cy="1910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Rett linje 25">
            <a:extLst>
              <a:ext uri="{FF2B5EF4-FFF2-40B4-BE49-F238E27FC236}">
                <a16:creationId xmlns:a16="http://schemas.microsoft.com/office/drawing/2014/main" id="{9664467D-CCE0-43E7-A2D5-E74E8AB42B67}"/>
              </a:ext>
            </a:extLst>
          </p:cNvPr>
          <p:cNvCxnSpPr>
            <a:cxnSpLocks/>
            <a:stCxn id="11" idx="1"/>
            <a:endCxn id="29" idx="0"/>
          </p:cNvCxnSpPr>
          <p:nvPr/>
        </p:nvCxnSpPr>
        <p:spPr>
          <a:xfrm flipH="1">
            <a:off x="1268683" y="1919546"/>
            <a:ext cx="5708960" cy="42582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ktangel 28">
            <a:extLst>
              <a:ext uri="{FF2B5EF4-FFF2-40B4-BE49-F238E27FC236}">
                <a16:creationId xmlns:a16="http://schemas.microsoft.com/office/drawing/2014/main" id="{49869DB6-ED79-47F9-9429-31817BD8CA6E}"/>
              </a:ext>
            </a:extLst>
          </p:cNvPr>
          <p:cNvSpPr/>
          <p:nvPr/>
        </p:nvSpPr>
        <p:spPr>
          <a:xfrm>
            <a:off x="886986" y="6177771"/>
            <a:ext cx="763394" cy="3568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0" name="Rektangel 29">
            <a:extLst>
              <a:ext uri="{FF2B5EF4-FFF2-40B4-BE49-F238E27FC236}">
                <a16:creationId xmlns:a16="http://schemas.microsoft.com/office/drawing/2014/main" id="{59A5B972-13D1-45A9-92E2-B88FF42DA4C1}"/>
              </a:ext>
            </a:extLst>
          </p:cNvPr>
          <p:cNvSpPr/>
          <p:nvPr/>
        </p:nvSpPr>
        <p:spPr>
          <a:xfrm>
            <a:off x="1775366" y="6196353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Rektangel 30">
            <a:extLst>
              <a:ext uri="{FF2B5EF4-FFF2-40B4-BE49-F238E27FC236}">
                <a16:creationId xmlns:a16="http://schemas.microsoft.com/office/drawing/2014/main" id="{567F0BF8-6F32-4F01-BFC9-F1A5E737EE60}"/>
              </a:ext>
            </a:extLst>
          </p:cNvPr>
          <p:cNvSpPr/>
          <p:nvPr/>
        </p:nvSpPr>
        <p:spPr>
          <a:xfrm>
            <a:off x="2686042" y="6192649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2" name="Rektangel 31">
            <a:extLst>
              <a:ext uri="{FF2B5EF4-FFF2-40B4-BE49-F238E27FC236}">
                <a16:creationId xmlns:a16="http://schemas.microsoft.com/office/drawing/2014/main" id="{84B10666-E6F8-43A6-A2CE-2FAFA0DBD79A}"/>
              </a:ext>
            </a:extLst>
          </p:cNvPr>
          <p:cNvSpPr/>
          <p:nvPr/>
        </p:nvSpPr>
        <p:spPr>
          <a:xfrm>
            <a:off x="3641338" y="6188926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00298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1">
            <a:extLst>
              <a:ext uri="{FF2B5EF4-FFF2-40B4-BE49-F238E27FC236}">
                <a16:creationId xmlns:a16="http://schemas.microsoft.com/office/drawing/2014/main" id="{8C040328-B765-4B2D-905F-DE6CF714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nb-NO" dirty="0"/>
              <a:t>Maskinkode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61BE491B-CCA1-40E1-A910-12367367EA70}"/>
              </a:ext>
            </a:extLst>
          </p:cNvPr>
          <p:cNvSpPr/>
          <p:nvPr/>
        </p:nvSpPr>
        <p:spPr>
          <a:xfrm>
            <a:off x="170986" y="1027906"/>
            <a:ext cx="6096000" cy="55092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3200" dirty="0">
                <a:latin typeface="Consolas" panose="020B0609020204030204" pitchFamily="49" charset="0"/>
              </a:rPr>
              <a:t>0x 60 00 00 80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0x A4 00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01 00 84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0x A4 01 01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02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03 00 04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04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05 00 01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08 00 00 02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20 00 00 03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20 04 04 05</a:t>
            </a:r>
            <a:endParaRPr lang="nb-NO" sz="3200" dirty="0"/>
          </a:p>
        </p:txBody>
      </p:sp>
    </p:spTree>
    <p:extLst>
      <p:ext uri="{BB962C8B-B14F-4D97-AF65-F5344CB8AC3E}">
        <p14:creationId xmlns:p14="http://schemas.microsoft.com/office/powerpoint/2010/main" val="74707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914B72-BF4F-4E60-8D31-C53E47C7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Historie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40FB83-9B51-40BF-B66A-65B8C5970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 PC = Personal Computer</a:t>
            </a:r>
          </a:p>
          <a:p>
            <a:pPr>
              <a:lnSpc>
                <a:spcPct val="150000"/>
              </a:lnSpc>
            </a:pPr>
            <a:r>
              <a:rPr lang="nb-NO" dirty="0"/>
              <a:t>De første datamaskinene var langt fra personlige!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Enorme maskiner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Ekstremt dyre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Krevde et team med vitenskapsmenn for operasjoner og vedlikehold</a:t>
            </a:r>
          </a:p>
        </p:txBody>
      </p:sp>
    </p:spTree>
    <p:extLst>
      <p:ext uri="{BB962C8B-B14F-4D97-AF65-F5344CB8AC3E}">
        <p14:creationId xmlns:p14="http://schemas.microsoft.com/office/powerpoint/2010/main" val="1047809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A696785-582D-4C9D-8350-D8567E43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Maskinkode</a:t>
            </a:r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52B28350-D100-4026-BE6D-2D9ED8A5AC60}"/>
              </a:ext>
            </a:extLst>
          </p:cNvPr>
          <p:cNvSpPr/>
          <p:nvPr/>
        </p:nvSpPr>
        <p:spPr>
          <a:xfrm>
            <a:off x="170986" y="1027906"/>
            <a:ext cx="6096000" cy="55092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3200" dirty="0">
                <a:latin typeface="Consolas" panose="020B0609020204030204" pitchFamily="49" charset="0"/>
              </a:rPr>
              <a:t>0x 60 00 00 80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0x A4 00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01 00 84</a:t>
            </a:r>
          </a:p>
          <a:p>
            <a:r>
              <a:rPr lang="pt-BR" sz="3200" dirty="0">
                <a:latin typeface="Consolas" panose="020B0609020204030204" pitchFamily="49" charset="0"/>
              </a:rPr>
              <a:t>0x A4 01 01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02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03 00 04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04 00 00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60 05 00 01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08 00 00 02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20 00 00 03</a:t>
            </a:r>
          </a:p>
          <a:p>
            <a:r>
              <a:rPr lang="nb-NO" sz="3200" dirty="0">
                <a:latin typeface="Consolas" panose="020B0609020204030204" pitchFamily="49" charset="0"/>
              </a:rPr>
              <a:t>0x 20 04 04 05</a:t>
            </a:r>
            <a:endParaRPr lang="nb-NO" sz="320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5281F250-6EC8-4CC4-A4C9-801841B3FB0B}"/>
              </a:ext>
            </a:extLst>
          </p:cNvPr>
          <p:cNvSpPr/>
          <p:nvPr/>
        </p:nvSpPr>
        <p:spPr>
          <a:xfrm>
            <a:off x="7942449" y="2581605"/>
            <a:ext cx="36480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Hvor skal den</a:t>
            </a:r>
          </a:p>
          <a:p>
            <a:r>
              <a:rPr lang="nb-NO" sz="2800" dirty="0">
                <a:latin typeface="Helvetica-Light"/>
              </a:rPr>
              <a:t>nye verdien lagres?</a:t>
            </a:r>
            <a:endParaRPr lang="nb-NO" sz="2800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D5B83537-90D1-4001-8371-CBB078D133D5}"/>
              </a:ext>
            </a:extLst>
          </p:cNvPr>
          <p:cNvSpPr/>
          <p:nvPr/>
        </p:nvSpPr>
        <p:spPr>
          <a:xfrm>
            <a:off x="7981246" y="1308680"/>
            <a:ext cx="36092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Hvilken handling skal utføres?</a:t>
            </a:r>
            <a:endParaRPr lang="nb-NO" sz="2800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515CD455-5BA0-4D4A-A2BC-3E7E161FF6E5}"/>
              </a:ext>
            </a:extLst>
          </p:cNvPr>
          <p:cNvSpPr/>
          <p:nvPr/>
        </p:nvSpPr>
        <p:spPr>
          <a:xfrm>
            <a:off x="7942449" y="3886552"/>
            <a:ext cx="36480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Register 1 (verdi 1)</a:t>
            </a:r>
            <a:endParaRPr lang="nb-NO" sz="2800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8A9FA5D3-8EBE-40D2-A8AF-63DC8EC175E8}"/>
              </a:ext>
            </a:extLst>
          </p:cNvPr>
          <p:cNvSpPr/>
          <p:nvPr/>
        </p:nvSpPr>
        <p:spPr>
          <a:xfrm>
            <a:off x="7923864" y="4863395"/>
            <a:ext cx="36666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latin typeface="Helvetica-Light"/>
              </a:rPr>
              <a:t>Register 2 (verdi 2)</a:t>
            </a:r>
            <a:endParaRPr lang="nb-NO" sz="2800" dirty="0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3D75A9A3-8150-40C9-A9AF-52DF55A74918}"/>
              </a:ext>
            </a:extLst>
          </p:cNvPr>
          <p:cNvCxnSpPr>
            <a:cxnSpLocks/>
            <a:stCxn id="5" idx="1"/>
            <a:endCxn id="14" idx="0"/>
          </p:cNvCxnSpPr>
          <p:nvPr/>
        </p:nvCxnSpPr>
        <p:spPr>
          <a:xfrm flipH="1">
            <a:off x="1802077" y="3058659"/>
            <a:ext cx="6140372" cy="29815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05F12D5E-EBAD-42D3-8BDD-4DD1C983E5B8}"/>
              </a:ext>
            </a:extLst>
          </p:cNvPr>
          <p:cNvCxnSpPr>
            <a:cxnSpLocks/>
            <a:stCxn id="8" idx="1"/>
            <a:endCxn id="16" idx="3"/>
          </p:cNvCxnSpPr>
          <p:nvPr/>
        </p:nvCxnSpPr>
        <p:spPr>
          <a:xfrm flipH="1">
            <a:off x="3427134" y="5125005"/>
            <a:ext cx="4496730" cy="10769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85E874D6-CAEE-4B50-A4B9-6369E7023F7B}"/>
              </a:ext>
            </a:extLst>
          </p:cNvPr>
          <p:cNvCxnSpPr>
            <a:cxnSpLocks/>
            <a:stCxn id="7" idx="1"/>
            <a:endCxn id="15" idx="0"/>
          </p:cNvCxnSpPr>
          <p:nvPr/>
        </p:nvCxnSpPr>
        <p:spPr>
          <a:xfrm flipH="1">
            <a:off x="2512023" y="4148162"/>
            <a:ext cx="5430426" cy="18883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6AED9473-5EA2-41B1-B494-AA50713302B8}"/>
              </a:ext>
            </a:extLst>
          </p:cNvPr>
          <p:cNvCxnSpPr>
            <a:cxnSpLocks/>
            <a:stCxn id="6" idx="1"/>
            <a:endCxn id="13" idx="0"/>
          </p:cNvCxnSpPr>
          <p:nvPr/>
        </p:nvCxnSpPr>
        <p:spPr>
          <a:xfrm flipH="1">
            <a:off x="779874" y="1785734"/>
            <a:ext cx="7201372" cy="42582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54A7B748-2F54-49FA-B65B-77BAA9129584}"/>
              </a:ext>
            </a:extLst>
          </p:cNvPr>
          <p:cNvSpPr/>
          <p:nvPr/>
        </p:nvSpPr>
        <p:spPr>
          <a:xfrm>
            <a:off x="128696" y="6043959"/>
            <a:ext cx="1302356" cy="3494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Rektangel 13">
            <a:extLst>
              <a:ext uri="{FF2B5EF4-FFF2-40B4-BE49-F238E27FC236}">
                <a16:creationId xmlns:a16="http://schemas.microsoft.com/office/drawing/2014/main" id="{3C3A26CC-3779-431E-956E-9AA5FEBC285A}"/>
              </a:ext>
            </a:extLst>
          </p:cNvPr>
          <p:cNvSpPr/>
          <p:nvPr/>
        </p:nvSpPr>
        <p:spPr>
          <a:xfrm>
            <a:off x="1530034" y="6040239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7C1E265B-9C59-4DA6-B8FD-6524D4284CAC}"/>
              </a:ext>
            </a:extLst>
          </p:cNvPr>
          <p:cNvSpPr/>
          <p:nvPr/>
        </p:nvSpPr>
        <p:spPr>
          <a:xfrm>
            <a:off x="2239980" y="6036535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C5CC4C5C-86A1-495D-8C01-4ECA9C0FD4E1}"/>
              </a:ext>
            </a:extLst>
          </p:cNvPr>
          <p:cNvSpPr/>
          <p:nvPr/>
        </p:nvSpPr>
        <p:spPr>
          <a:xfrm>
            <a:off x="2883048" y="6032812"/>
            <a:ext cx="544086" cy="33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68385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8DCD6C29-6E2E-4E01-9ECA-99266C2A5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143"/>
            <a:ext cx="12192000" cy="6127857"/>
          </a:xfrm>
          <a:prstGeom prst="rect">
            <a:avLst/>
          </a:prstGeom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E0D197AA-0498-4A24-8912-4CC694A26AC7}"/>
              </a:ext>
            </a:extLst>
          </p:cNvPr>
          <p:cNvSpPr txBox="1"/>
          <p:nvPr/>
        </p:nvSpPr>
        <p:spPr>
          <a:xfrm>
            <a:off x="4277974" y="0"/>
            <a:ext cx="27338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4400" dirty="0"/>
              <a:t>Popularitet</a:t>
            </a:r>
          </a:p>
        </p:txBody>
      </p:sp>
    </p:spTree>
    <p:extLst>
      <p:ext uri="{BB962C8B-B14F-4D97-AF65-F5344CB8AC3E}">
        <p14:creationId xmlns:p14="http://schemas.microsoft.com/office/powerpoint/2010/main" val="5546991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B043193-6E53-47DF-AA88-B3633C153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er Java så populært?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BCE0B08-DC0B-445E-B9B7-C10B43C7F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Noen faktorer som bidrar til dette: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Java er en god blanding mellom enkelthet i å lese/lære/lage og hastighet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Java er et godt etablert og vedlikeholdt språk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Java er et sikkert språk - den har en "vakt" mellom programmet og datamaskinen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Java skrives likt og fungerer likt på alle plattformer (OS/hardware)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Java er godt støttet og utbredt i bedriftssammenhenger</a:t>
            </a:r>
          </a:p>
        </p:txBody>
      </p:sp>
    </p:spTree>
    <p:extLst>
      <p:ext uri="{BB962C8B-B14F-4D97-AF65-F5344CB8AC3E}">
        <p14:creationId xmlns:p14="http://schemas.microsoft.com/office/powerpoint/2010/main" val="5348852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B0A3F4-6ECB-43DB-86EA-F5DCA743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Andre programmeringsspråk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A33BFA9-5555-4AC8-9EF2-183066EB6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510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nb-NO" b="1" dirty="0" err="1"/>
              <a:t>Objective</a:t>
            </a:r>
            <a:r>
              <a:rPr lang="nb-NO" b="1" dirty="0"/>
              <a:t>-C </a:t>
            </a:r>
            <a:r>
              <a:rPr lang="nb-NO" dirty="0"/>
              <a:t>- tidligere språk for OSX, iOS og apper, iPhone/iPad</a:t>
            </a:r>
          </a:p>
          <a:p>
            <a:pPr>
              <a:lnSpc>
                <a:spcPct val="150000"/>
              </a:lnSpc>
            </a:pPr>
            <a:r>
              <a:rPr lang="nb-NO" b="1" dirty="0"/>
              <a:t>Swift </a:t>
            </a:r>
            <a:r>
              <a:rPr lang="nb-NO" dirty="0"/>
              <a:t>- det nye og nåværende språk for iOS og apper, iPhone/iPad</a:t>
            </a:r>
          </a:p>
          <a:p>
            <a:pPr>
              <a:lnSpc>
                <a:spcPct val="150000"/>
              </a:lnSpc>
            </a:pPr>
            <a:r>
              <a:rPr lang="nb-NO" b="1" dirty="0"/>
              <a:t>PHP </a:t>
            </a:r>
            <a:r>
              <a:rPr lang="nb-NO" dirty="0"/>
              <a:t>- brukes på nettsider/nettløsninger</a:t>
            </a:r>
          </a:p>
          <a:p>
            <a:pPr>
              <a:lnSpc>
                <a:spcPct val="150000"/>
              </a:lnSpc>
            </a:pPr>
            <a:r>
              <a:rPr lang="nb-NO" b="1" dirty="0"/>
              <a:t>JavaScript </a:t>
            </a:r>
            <a:r>
              <a:rPr lang="nb-NO" dirty="0"/>
              <a:t>- brukes også på nettsider/nettløsninger</a:t>
            </a:r>
          </a:p>
          <a:p>
            <a:pPr>
              <a:lnSpc>
                <a:spcPct val="150000"/>
              </a:lnSpc>
            </a:pPr>
            <a:r>
              <a:rPr lang="nb-NO" b="1" dirty="0"/>
              <a:t>R </a:t>
            </a:r>
            <a:r>
              <a:rPr lang="nb-NO" dirty="0"/>
              <a:t>- brukes mye i statistikk og analyse i og mot datasett</a:t>
            </a:r>
          </a:p>
          <a:p>
            <a:pPr>
              <a:lnSpc>
                <a:spcPct val="150000"/>
              </a:lnSpc>
            </a:pPr>
            <a:r>
              <a:rPr lang="nb-NO" b="1" dirty="0" err="1"/>
              <a:t>Matlab</a:t>
            </a:r>
            <a:r>
              <a:rPr lang="nb-NO" b="1" dirty="0"/>
              <a:t> </a:t>
            </a:r>
            <a:r>
              <a:rPr lang="nb-NO" dirty="0"/>
              <a:t>- brukes i matematisk sammenheng, grafer, likninger etc.</a:t>
            </a:r>
          </a:p>
        </p:txBody>
      </p:sp>
    </p:spTree>
    <p:extLst>
      <p:ext uri="{BB962C8B-B14F-4D97-AF65-F5344CB8AC3E}">
        <p14:creationId xmlns:p14="http://schemas.microsoft.com/office/powerpoint/2010/main" val="28934481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AFA89EC-7558-4050-8DB4-1FEE85A0F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Kompilatoren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D6A3AF2-6C21-4A15-9F80-9C563B13B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05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nb-NO" dirty="0"/>
              <a:t>Eng.: </a:t>
            </a:r>
            <a:r>
              <a:rPr lang="nb-NO" dirty="0" err="1"/>
              <a:t>compiler</a:t>
            </a:r>
            <a:endParaRPr lang="nb-NO" dirty="0"/>
          </a:p>
          <a:p>
            <a:pPr>
              <a:lnSpc>
                <a:spcPct val="150000"/>
              </a:lnSpc>
            </a:pPr>
            <a:r>
              <a:rPr lang="nb-NO" dirty="0"/>
              <a:t>En kompilator er et </a:t>
            </a:r>
            <a:r>
              <a:rPr lang="nb-NO" b="1" dirty="0"/>
              <a:t>program </a:t>
            </a:r>
            <a:r>
              <a:rPr lang="nb-NO" dirty="0"/>
              <a:t>som </a:t>
            </a:r>
            <a:r>
              <a:rPr lang="nb-NO" b="1" dirty="0"/>
              <a:t>gjør om </a:t>
            </a:r>
            <a:r>
              <a:rPr lang="nb-NO" dirty="0"/>
              <a:t>et programmeringsspråk (kildespråk) til et annet programmeringsspråk (målspråk)</a:t>
            </a:r>
          </a:p>
          <a:p>
            <a:pPr>
              <a:lnSpc>
                <a:spcPct val="150000"/>
              </a:lnSpc>
            </a:pPr>
            <a:r>
              <a:rPr lang="nb-NO" dirty="0"/>
              <a:t>Mao. et program som "oversetter" programmering gjort av mennesker (kildekode) til noe som datamaskinen forstår, f.eks. binært</a:t>
            </a:r>
          </a:p>
          <a:p>
            <a:pPr>
              <a:lnSpc>
                <a:spcPct val="150000"/>
              </a:lnSpc>
            </a:pPr>
            <a:r>
              <a:rPr lang="nb-NO" dirty="0"/>
              <a:t>Alle programmeringsspråk (diskutabelt på maskinkodenivå) har en kompilator</a:t>
            </a:r>
          </a:p>
          <a:p>
            <a:pPr>
              <a:lnSpc>
                <a:spcPct val="150000"/>
              </a:lnSpc>
            </a:pPr>
            <a:r>
              <a:rPr lang="nb-NO" dirty="0"/>
              <a:t>Dette gjøres på </a:t>
            </a:r>
            <a:r>
              <a:rPr lang="nb-NO" b="1" dirty="0"/>
              <a:t>hele koden </a:t>
            </a:r>
            <a:r>
              <a:rPr lang="nb-NO" dirty="0"/>
              <a:t>før programmer (kan) kjøres</a:t>
            </a:r>
          </a:p>
        </p:txBody>
      </p:sp>
    </p:spTree>
    <p:extLst>
      <p:ext uri="{BB962C8B-B14F-4D97-AF65-F5344CB8AC3E}">
        <p14:creationId xmlns:p14="http://schemas.microsoft.com/office/powerpoint/2010/main" val="38701023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68D869E-935A-46E6-AC42-6792796E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hlinkClick r:id="rId2"/>
              </a:rPr>
              <a:t>Virkemåte</a:t>
            </a:r>
            <a:r>
              <a:rPr lang="nb-NO" dirty="0"/>
              <a:t> (generalisering)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8D924823-C923-4AC6-B560-244E6F28E22A}"/>
              </a:ext>
            </a:extLst>
          </p:cNvPr>
          <p:cNvSpPr/>
          <p:nvPr/>
        </p:nvSpPr>
        <p:spPr>
          <a:xfrm>
            <a:off x="169127" y="2409993"/>
            <a:ext cx="4090639" cy="26539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b-NO" b="1" dirty="0">
                <a:latin typeface="Consolas" panose="020B0609020204030204" pitchFamily="49" charset="0"/>
              </a:rPr>
              <a:t>#</a:t>
            </a:r>
            <a:r>
              <a:rPr lang="nb-NO" b="1" dirty="0" err="1">
                <a:latin typeface="Consolas" panose="020B0609020204030204" pitchFamily="49" charset="0"/>
              </a:rPr>
              <a:t>include</a:t>
            </a:r>
            <a:r>
              <a:rPr lang="nb-NO" b="1" dirty="0">
                <a:latin typeface="Consolas" panose="020B0609020204030204" pitchFamily="49" charset="0"/>
              </a:rPr>
              <a:t> &lt;</a:t>
            </a:r>
            <a:r>
              <a:rPr lang="nb-NO" b="1" dirty="0" err="1">
                <a:latin typeface="Consolas" panose="020B0609020204030204" pitchFamily="49" charset="0"/>
              </a:rPr>
              <a:t>stdio.h</a:t>
            </a:r>
            <a:r>
              <a:rPr lang="nb-NO" b="1" dirty="0">
                <a:latin typeface="Consolas" panose="020B0609020204030204" pitchFamily="49" charset="0"/>
              </a:rPr>
              <a:t>&gt;</a:t>
            </a:r>
          </a:p>
          <a:p>
            <a:r>
              <a:rPr lang="nb-NO" b="1" dirty="0" err="1">
                <a:latin typeface="Consolas" panose="020B0609020204030204" pitchFamily="49" charset="0"/>
              </a:rPr>
              <a:t>int</a:t>
            </a:r>
            <a:r>
              <a:rPr lang="nb-NO" b="1" dirty="0">
                <a:latin typeface="Consolas" panose="020B0609020204030204" pitchFamily="49" charset="0"/>
              </a:rPr>
              <a:t> </a:t>
            </a:r>
            <a:r>
              <a:rPr lang="nb-NO" b="1" dirty="0" err="1">
                <a:latin typeface="Consolas" panose="020B0609020204030204" pitchFamily="49" charset="0"/>
              </a:rPr>
              <a:t>main</a:t>
            </a:r>
            <a:r>
              <a:rPr lang="nb-NO" b="1" dirty="0">
                <a:latin typeface="Consolas" panose="020B0609020204030204" pitchFamily="49" charset="0"/>
              </a:rPr>
              <a:t>(){</a:t>
            </a:r>
          </a:p>
          <a:p>
            <a:pPr lvl="1"/>
            <a:r>
              <a:rPr lang="nb-NO" b="1" dirty="0" err="1">
                <a:latin typeface="Consolas" panose="020B0609020204030204" pitchFamily="49" charset="0"/>
              </a:rPr>
              <a:t>int</a:t>
            </a:r>
            <a:r>
              <a:rPr lang="nb-NO" b="1" dirty="0">
                <a:latin typeface="Consolas" panose="020B0609020204030204" pitchFamily="49" charset="0"/>
              </a:rPr>
              <a:t> number1 = 20;</a:t>
            </a:r>
          </a:p>
          <a:p>
            <a:pPr lvl="1"/>
            <a:r>
              <a:rPr lang="nb-NO" b="1" dirty="0" err="1">
                <a:latin typeface="Consolas" panose="020B0609020204030204" pitchFamily="49" charset="0"/>
              </a:rPr>
              <a:t>int</a:t>
            </a:r>
            <a:r>
              <a:rPr lang="nb-NO" b="1" dirty="0">
                <a:latin typeface="Consolas" panose="020B0609020204030204" pitchFamily="49" charset="0"/>
              </a:rPr>
              <a:t> number2 = 10;</a:t>
            </a:r>
          </a:p>
          <a:p>
            <a:pPr lvl="1"/>
            <a:r>
              <a:rPr lang="nb-NO" b="1" dirty="0" err="1">
                <a:latin typeface="Consolas" panose="020B0609020204030204" pitchFamily="49" charset="0"/>
              </a:rPr>
              <a:t>int</a:t>
            </a:r>
            <a:r>
              <a:rPr lang="nb-NO" b="1" dirty="0">
                <a:latin typeface="Consolas" panose="020B0609020204030204" pitchFamily="49" charset="0"/>
              </a:rPr>
              <a:t> sum = </a:t>
            </a:r>
            <a:r>
              <a:rPr lang="nb-NO" b="1" dirty="0" err="1">
                <a:latin typeface="Consolas" panose="020B0609020204030204" pitchFamily="49" charset="0"/>
              </a:rPr>
              <a:t>number</a:t>
            </a:r>
            <a:r>
              <a:rPr lang="nb-NO" b="1" dirty="0">
                <a:latin typeface="Consolas" panose="020B0609020204030204" pitchFamily="49" charset="0"/>
              </a:rPr>
              <a:t> + number2;</a:t>
            </a:r>
          </a:p>
          <a:p>
            <a:pPr lvl="1"/>
            <a:r>
              <a:rPr lang="nb-NO" b="1" dirty="0" err="1">
                <a:latin typeface="Consolas" panose="020B0609020204030204" pitchFamily="49" charset="0"/>
              </a:rPr>
              <a:t>return</a:t>
            </a:r>
            <a:r>
              <a:rPr lang="nb-NO" b="1" dirty="0">
                <a:latin typeface="Consolas" panose="020B0609020204030204" pitchFamily="49" charset="0"/>
              </a:rPr>
              <a:t> 0;</a:t>
            </a:r>
          </a:p>
          <a:p>
            <a:r>
              <a:rPr lang="nb-NO" b="1" dirty="0">
                <a:latin typeface="Consolas" panose="020B0609020204030204" pitchFamily="49" charset="0"/>
              </a:rPr>
              <a:t>}</a:t>
            </a:r>
            <a:endParaRPr lang="nb-NO" b="1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1E03BC79-03AB-452A-AEE9-3EE1DAB927DD}"/>
              </a:ext>
            </a:extLst>
          </p:cNvPr>
          <p:cNvSpPr/>
          <p:nvPr/>
        </p:nvSpPr>
        <p:spPr>
          <a:xfrm>
            <a:off x="9545444" y="1690688"/>
            <a:ext cx="2051824" cy="47324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00 00 80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00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01 00 84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01 01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02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03 00 04</a:t>
            </a:r>
          </a:p>
        </p:txBody>
      </p:sp>
      <p:sp>
        <p:nvSpPr>
          <p:cNvPr id="7" name="Rombe 6">
            <a:extLst>
              <a:ext uri="{FF2B5EF4-FFF2-40B4-BE49-F238E27FC236}">
                <a16:creationId xmlns:a16="http://schemas.microsoft.com/office/drawing/2014/main" id="{2FDC5839-37ED-4529-A86D-FCC732CAB727}"/>
              </a:ext>
            </a:extLst>
          </p:cNvPr>
          <p:cNvSpPr/>
          <p:nvPr/>
        </p:nvSpPr>
        <p:spPr>
          <a:xfrm>
            <a:off x="5419494" y="2789134"/>
            <a:ext cx="2720896" cy="227485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Kompilator</a:t>
            </a:r>
          </a:p>
        </p:txBody>
      </p:sp>
      <p:sp>
        <p:nvSpPr>
          <p:cNvPr id="8" name="Pil: høyre 7">
            <a:extLst>
              <a:ext uri="{FF2B5EF4-FFF2-40B4-BE49-F238E27FC236}">
                <a16:creationId xmlns:a16="http://schemas.microsoft.com/office/drawing/2014/main" id="{25638F66-2E8E-4EC8-BA5F-C25DF373C6FF}"/>
              </a:ext>
            </a:extLst>
          </p:cNvPr>
          <p:cNvSpPr/>
          <p:nvPr/>
        </p:nvSpPr>
        <p:spPr>
          <a:xfrm>
            <a:off x="4449337" y="3837349"/>
            <a:ext cx="780585" cy="178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Pil: høyre 8">
            <a:extLst>
              <a:ext uri="{FF2B5EF4-FFF2-40B4-BE49-F238E27FC236}">
                <a16:creationId xmlns:a16="http://schemas.microsoft.com/office/drawing/2014/main" id="{693EAAA1-12F9-40BC-957C-44B3F99D8073}"/>
              </a:ext>
            </a:extLst>
          </p:cNvPr>
          <p:cNvSpPr/>
          <p:nvPr/>
        </p:nvSpPr>
        <p:spPr>
          <a:xfrm>
            <a:off x="8452624" y="3837349"/>
            <a:ext cx="780585" cy="178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277720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2FBED149-42A6-43D1-BE72-65158B555990}"/>
              </a:ext>
            </a:extLst>
          </p:cNvPr>
          <p:cNvSpPr/>
          <p:nvPr/>
        </p:nvSpPr>
        <p:spPr>
          <a:xfrm>
            <a:off x="2335521" y="3098992"/>
            <a:ext cx="2261838" cy="15469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b-NO" sz="1200" b="1" dirty="0">
                <a:latin typeface="Consolas" panose="020B0609020204030204" pitchFamily="49" charset="0"/>
              </a:rPr>
              <a:t>#</a:t>
            </a:r>
            <a:r>
              <a:rPr lang="nb-NO" sz="1200" b="1" dirty="0" err="1">
                <a:latin typeface="Consolas" panose="020B0609020204030204" pitchFamily="49" charset="0"/>
              </a:rPr>
              <a:t>include</a:t>
            </a:r>
            <a:r>
              <a:rPr lang="nb-NO" sz="1200" b="1" dirty="0">
                <a:latin typeface="Consolas" panose="020B0609020204030204" pitchFamily="49" charset="0"/>
              </a:rPr>
              <a:t> &lt;</a:t>
            </a:r>
            <a:r>
              <a:rPr lang="nb-NO" sz="1200" b="1" dirty="0" err="1">
                <a:latin typeface="Consolas" panose="020B0609020204030204" pitchFamily="49" charset="0"/>
              </a:rPr>
              <a:t>stdio.h</a:t>
            </a:r>
            <a:r>
              <a:rPr lang="nb-NO" sz="1200" b="1" dirty="0">
                <a:latin typeface="Consolas" panose="020B0609020204030204" pitchFamily="49" charset="0"/>
              </a:rPr>
              <a:t>&gt;</a:t>
            </a:r>
          </a:p>
          <a:p>
            <a:r>
              <a:rPr lang="nb-NO" sz="1200" b="1" dirty="0" err="1">
                <a:latin typeface="Consolas" panose="020B0609020204030204" pitchFamily="49" charset="0"/>
              </a:rPr>
              <a:t>int</a:t>
            </a:r>
            <a:r>
              <a:rPr lang="nb-NO" sz="1200" b="1" dirty="0">
                <a:latin typeface="Consolas" panose="020B0609020204030204" pitchFamily="49" charset="0"/>
              </a:rPr>
              <a:t> </a:t>
            </a:r>
            <a:r>
              <a:rPr lang="nb-NO" sz="1200" b="1" dirty="0" err="1">
                <a:latin typeface="Consolas" panose="020B0609020204030204" pitchFamily="49" charset="0"/>
              </a:rPr>
              <a:t>main</a:t>
            </a:r>
            <a:r>
              <a:rPr lang="nb-NO" sz="1200" b="1" dirty="0">
                <a:latin typeface="Consolas" panose="020B0609020204030204" pitchFamily="49" charset="0"/>
              </a:rPr>
              <a:t>(){</a:t>
            </a:r>
          </a:p>
          <a:p>
            <a:pPr lvl="1"/>
            <a:r>
              <a:rPr lang="nb-NO" sz="1200" b="1" dirty="0" err="1">
                <a:latin typeface="Consolas" panose="020B0609020204030204" pitchFamily="49" charset="0"/>
              </a:rPr>
              <a:t>int</a:t>
            </a:r>
            <a:r>
              <a:rPr lang="nb-NO" sz="1200" b="1" dirty="0">
                <a:latin typeface="Consolas" panose="020B0609020204030204" pitchFamily="49" charset="0"/>
              </a:rPr>
              <a:t> number1 = 20;</a:t>
            </a:r>
          </a:p>
          <a:p>
            <a:pPr lvl="1"/>
            <a:r>
              <a:rPr lang="nb-NO" sz="1200" b="1" dirty="0" err="1">
                <a:latin typeface="Consolas" panose="020B0609020204030204" pitchFamily="49" charset="0"/>
              </a:rPr>
              <a:t>int</a:t>
            </a:r>
            <a:r>
              <a:rPr lang="nb-NO" sz="1200" b="1" dirty="0">
                <a:latin typeface="Consolas" panose="020B0609020204030204" pitchFamily="49" charset="0"/>
              </a:rPr>
              <a:t> number2 = 10;</a:t>
            </a:r>
          </a:p>
          <a:p>
            <a:pPr lvl="1"/>
            <a:r>
              <a:rPr lang="nb-NO" sz="1200" b="1" dirty="0" err="1">
                <a:latin typeface="Consolas" panose="020B0609020204030204" pitchFamily="49" charset="0"/>
              </a:rPr>
              <a:t>int</a:t>
            </a:r>
            <a:r>
              <a:rPr lang="nb-NO" sz="1200" b="1" dirty="0">
                <a:latin typeface="Consolas" panose="020B0609020204030204" pitchFamily="49" charset="0"/>
              </a:rPr>
              <a:t> sum = </a:t>
            </a:r>
            <a:r>
              <a:rPr lang="nb-NO" sz="1200" b="1" dirty="0" err="1">
                <a:latin typeface="Consolas" panose="020B0609020204030204" pitchFamily="49" charset="0"/>
              </a:rPr>
              <a:t>number</a:t>
            </a:r>
            <a:r>
              <a:rPr lang="nb-NO" sz="1200" b="1" dirty="0">
                <a:latin typeface="Consolas" panose="020B0609020204030204" pitchFamily="49" charset="0"/>
              </a:rPr>
              <a:t> + number2;</a:t>
            </a:r>
          </a:p>
          <a:p>
            <a:pPr lvl="1"/>
            <a:r>
              <a:rPr lang="nb-NO" sz="1200" b="1" dirty="0" err="1">
                <a:latin typeface="Consolas" panose="020B0609020204030204" pitchFamily="49" charset="0"/>
              </a:rPr>
              <a:t>return</a:t>
            </a:r>
            <a:r>
              <a:rPr lang="nb-NO" sz="1200" b="1" dirty="0">
                <a:latin typeface="Consolas" panose="020B0609020204030204" pitchFamily="49" charset="0"/>
              </a:rPr>
              <a:t> 0;</a:t>
            </a:r>
          </a:p>
          <a:p>
            <a:r>
              <a:rPr lang="nb-NO" sz="1200" b="1" dirty="0">
                <a:latin typeface="Consolas" panose="020B0609020204030204" pitchFamily="49" charset="0"/>
              </a:rPr>
              <a:t>}</a:t>
            </a:r>
            <a:endParaRPr lang="nb-NO" sz="1200" b="1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7137E9D9-0705-492D-9640-D48C155C0C42}"/>
              </a:ext>
            </a:extLst>
          </p:cNvPr>
          <p:cNvSpPr/>
          <p:nvPr/>
        </p:nvSpPr>
        <p:spPr>
          <a:xfrm>
            <a:off x="9545444" y="1690688"/>
            <a:ext cx="2364058" cy="31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00 00 80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00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01 00 84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01 01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02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03 00 04</a:t>
            </a:r>
          </a:p>
        </p:txBody>
      </p:sp>
      <p:sp>
        <p:nvSpPr>
          <p:cNvPr id="6" name="Rombe 5">
            <a:extLst>
              <a:ext uri="{FF2B5EF4-FFF2-40B4-BE49-F238E27FC236}">
                <a16:creationId xmlns:a16="http://schemas.microsoft.com/office/drawing/2014/main" id="{E48B158F-7036-41C8-9AC7-AE0C3EEF3EBD}"/>
              </a:ext>
            </a:extLst>
          </p:cNvPr>
          <p:cNvSpPr/>
          <p:nvPr/>
        </p:nvSpPr>
        <p:spPr>
          <a:xfrm>
            <a:off x="6036447" y="3116544"/>
            <a:ext cx="2274848" cy="156117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Kompilator</a:t>
            </a:r>
          </a:p>
        </p:txBody>
      </p:sp>
      <p:sp>
        <p:nvSpPr>
          <p:cNvPr id="8" name="Pil: høyre 7">
            <a:extLst>
              <a:ext uri="{FF2B5EF4-FFF2-40B4-BE49-F238E27FC236}">
                <a16:creationId xmlns:a16="http://schemas.microsoft.com/office/drawing/2014/main" id="{33A02734-2FF5-417F-92D4-1D031CDFA9BB}"/>
              </a:ext>
            </a:extLst>
          </p:cNvPr>
          <p:cNvSpPr/>
          <p:nvPr/>
        </p:nvSpPr>
        <p:spPr>
          <a:xfrm>
            <a:off x="8472270" y="3778164"/>
            <a:ext cx="899370" cy="281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0" name="Grafikk 9" descr="Bruker">
            <a:extLst>
              <a:ext uri="{FF2B5EF4-FFF2-40B4-BE49-F238E27FC236}">
                <a16:creationId xmlns:a16="http://schemas.microsoft.com/office/drawing/2014/main" id="{FEBB536B-6FF9-4F8E-B991-15E9689E7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0554" y="3168990"/>
            <a:ext cx="1575837" cy="1575837"/>
          </a:xfrm>
          <a:prstGeom prst="rect">
            <a:avLst/>
          </a:prstGeom>
        </p:spPr>
      </p:pic>
      <p:sp>
        <p:nvSpPr>
          <p:cNvPr id="11" name="TekstSylinder 10">
            <a:extLst>
              <a:ext uri="{FF2B5EF4-FFF2-40B4-BE49-F238E27FC236}">
                <a16:creationId xmlns:a16="http://schemas.microsoft.com/office/drawing/2014/main" id="{1DC31784-1F5D-4887-A816-A79035BB7A40}"/>
              </a:ext>
            </a:extLst>
          </p:cNvPr>
          <p:cNvSpPr txBox="1"/>
          <p:nvPr/>
        </p:nvSpPr>
        <p:spPr>
          <a:xfrm>
            <a:off x="1030936" y="3626230"/>
            <a:ext cx="120135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600" dirty="0"/>
              <a:t>1: Kode</a:t>
            </a:r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A0717AA4-A6EE-4795-B789-31D15FEF3EC7}"/>
              </a:ext>
            </a:extLst>
          </p:cNvPr>
          <p:cNvSpPr txBox="1"/>
          <p:nvPr/>
        </p:nvSpPr>
        <p:spPr>
          <a:xfrm>
            <a:off x="2816507" y="1098090"/>
            <a:ext cx="20855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600" dirty="0"/>
              <a:t>2: Forespørsel</a:t>
            </a:r>
          </a:p>
        </p:txBody>
      </p:sp>
      <p:sp>
        <p:nvSpPr>
          <p:cNvPr id="13" name="TekstSylinder 12">
            <a:extLst>
              <a:ext uri="{FF2B5EF4-FFF2-40B4-BE49-F238E27FC236}">
                <a16:creationId xmlns:a16="http://schemas.microsoft.com/office/drawing/2014/main" id="{C8956175-3A31-4933-9D62-3621036B5F4B}"/>
              </a:ext>
            </a:extLst>
          </p:cNvPr>
          <p:cNvSpPr txBox="1"/>
          <p:nvPr/>
        </p:nvSpPr>
        <p:spPr>
          <a:xfrm>
            <a:off x="4529146" y="3032960"/>
            <a:ext cx="210800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3: Kompilator sjekker</a:t>
            </a: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E46FBE9D-9678-40D9-B4F6-AD075CEDDA58}"/>
              </a:ext>
            </a:extLst>
          </p:cNvPr>
          <p:cNvSpPr txBox="1"/>
          <p:nvPr/>
        </p:nvSpPr>
        <p:spPr>
          <a:xfrm>
            <a:off x="2447227" y="6007327"/>
            <a:ext cx="29967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600" dirty="0"/>
              <a:t>4: Gir tilbakemelding</a:t>
            </a: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6D4B3D14-F1F9-4A08-A163-A6A87BFAF464}"/>
              </a:ext>
            </a:extLst>
          </p:cNvPr>
          <p:cNvSpPr txBox="1"/>
          <p:nvPr/>
        </p:nvSpPr>
        <p:spPr>
          <a:xfrm>
            <a:off x="7697566" y="2830034"/>
            <a:ext cx="18350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5: Kompilert kode</a:t>
            </a:r>
          </a:p>
        </p:txBody>
      </p:sp>
      <p:sp>
        <p:nvSpPr>
          <p:cNvPr id="16" name="Pil: venstre og høyre 15">
            <a:extLst>
              <a:ext uri="{FF2B5EF4-FFF2-40B4-BE49-F238E27FC236}">
                <a16:creationId xmlns:a16="http://schemas.microsoft.com/office/drawing/2014/main" id="{10D5A92C-2828-4610-BA00-F1FFA7DE7469}"/>
              </a:ext>
            </a:extLst>
          </p:cNvPr>
          <p:cNvSpPr/>
          <p:nvPr/>
        </p:nvSpPr>
        <p:spPr>
          <a:xfrm>
            <a:off x="4824008" y="3897129"/>
            <a:ext cx="985789" cy="330678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20" name="Kobling: buet 19">
            <a:extLst>
              <a:ext uri="{FF2B5EF4-FFF2-40B4-BE49-F238E27FC236}">
                <a16:creationId xmlns:a16="http://schemas.microsoft.com/office/drawing/2014/main" id="{ED3416B6-84CC-4060-BD99-CB8D5B50C445}"/>
              </a:ext>
            </a:extLst>
          </p:cNvPr>
          <p:cNvCxnSpPr>
            <a:cxnSpLocks/>
            <a:stCxn id="10" idx="0"/>
            <a:endCxn id="6" idx="0"/>
          </p:cNvCxnSpPr>
          <p:nvPr/>
        </p:nvCxnSpPr>
        <p:spPr>
          <a:xfrm rot="5400000" flipH="1" flipV="1">
            <a:off x="3919395" y="-85486"/>
            <a:ext cx="52446" cy="6456506"/>
          </a:xfrm>
          <a:prstGeom prst="curvedConnector3">
            <a:avLst>
              <a:gd name="adj1" fmla="val 2789681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Kobling: buet 24">
            <a:extLst>
              <a:ext uri="{FF2B5EF4-FFF2-40B4-BE49-F238E27FC236}">
                <a16:creationId xmlns:a16="http://schemas.microsoft.com/office/drawing/2014/main" id="{DB43875B-4E72-41BB-8DD6-2B0CEFE1DDCB}"/>
              </a:ext>
            </a:extLst>
          </p:cNvPr>
          <p:cNvCxnSpPr>
            <a:cxnSpLocks/>
            <a:stCxn id="6" idx="2"/>
            <a:endCxn id="10" idx="2"/>
          </p:cNvCxnSpPr>
          <p:nvPr/>
        </p:nvCxnSpPr>
        <p:spPr>
          <a:xfrm rot="5400000">
            <a:off x="3912062" y="1483017"/>
            <a:ext cx="67113" cy="6456506"/>
          </a:xfrm>
          <a:prstGeom prst="curvedConnector3">
            <a:avLst>
              <a:gd name="adj1" fmla="val 1570483"/>
            </a:avLst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2099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B6818802-C543-4660-B970-FBBE11750FB4}"/>
              </a:ext>
            </a:extLst>
          </p:cNvPr>
          <p:cNvSpPr/>
          <p:nvPr/>
        </p:nvSpPr>
        <p:spPr>
          <a:xfrm>
            <a:off x="4259771" y="352547"/>
            <a:ext cx="2364058" cy="3171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00 00 80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00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01 00 84</a:t>
            </a:r>
          </a:p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tx1"/>
                </a:solidFill>
              </a:rPr>
              <a:t>0x A4 01 01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02 00 00</a:t>
            </a:r>
          </a:p>
          <a:p>
            <a:pPr>
              <a:lnSpc>
                <a:spcPct val="150000"/>
              </a:lnSpc>
            </a:pPr>
            <a:r>
              <a:rPr lang="nb-NO" sz="2400" b="1" dirty="0">
                <a:solidFill>
                  <a:schemeClr val="tx1"/>
                </a:solidFill>
              </a:rPr>
              <a:t>0x 60 03 00 04</a:t>
            </a:r>
          </a:p>
        </p:txBody>
      </p:sp>
      <p:sp>
        <p:nvSpPr>
          <p:cNvPr id="5" name="Rombe 4">
            <a:extLst>
              <a:ext uri="{FF2B5EF4-FFF2-40B4-BE49-F238E27FC236}">
                <a16:creationId xmlns:a16="http://schemas.microsoft.com/office/drawing/2014/main" id="{A70F99BD-0911-4BFE-B204-E698D48EB407}"/>
              </a:ext>
            </a:extLst>
          </p:cNvPr>
          <p:cNvSpPr/>
          <p:nvPr/>
        </p:nvSpPr>
        <p:spPr>
          <a:xfrm>
            <a:off x="237820" y="1778403"/>
            <a:ext cx="2274848" cy="156117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Kompilator</a:t>
            </a:r>
          </a:p>
        </p:txBody>
      </p:sp>
      <p:sp>
        <p:nvSpPr>
          <p:cNvPr id="6" name="Pil: høyre 5">
            <a:extLst>
              <a:ext uri="{FF2B5EF4-FFF2-40B4-BE49-F238E27FC236}">
                <a16:creationId xmlns:a16="http://schemas.microsoft.com/office/drawing/2014/main" id="{3F7C6AFA-43DA-4E6F-9D46-CD7662C66285}"/>
              </a:ext>
            </a:extLst>
          </p:cNvPr>
          <p:cNvSpPr/>
          <p:nvPr/>
        </p:nvSpPr>
        <p:spPr>
          <a:xfrm>
            <a:off x="2673643" y="2440023"/>
            <a:ext cx="899370" cy="281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6DD5B534-F39D-4194-AC54-2A846221725E}"/>
              </a:ext>
            </a:extLst>
          </p:cNvPr>
          <p:cNvSpPr txBox="1"/>
          <p:nvPr/>
        </p:nvSpPr>
        <p:spPr>
          <a:xfrm>
            <a:off x="1133814" y="5226821"/>
            <a:ext cx="18350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Input</a:t>
            </a:r>
          </a:p>
        </p:txBody>
      </p:sp>
      <p:sp>
        <p:nvSpPr>
          <p:cNvPr id="8" name="Pil: høyre 7">
            <a:extLst>
              <a:ext uri="{FF2B5EF4-FFF2-40B4-BE49-F238E27FC236}">
                <a16:creationId xmlns:a16="http://schemas.microsoft.com/office/drawing/2014/main" id="{B3A662BA-417A-4903-9E5D-3D44456D7749}"/>
              </a:ext>
            </a:extLst>
          </p:cNvPr>
          <p:cNvSpPr/>
          <p:nvPr/>
        </p:nvSpPr>
        <p:spPr>
          <a:xfrm rot="5400000">
            <a:off x="4479161" y="4019779"/>
            <a:ext cx="899370" cy="281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084B334D-F933-4AA1-91EB-171017C8DA2E}"/>
              </a:ext>
            </a:extLst>
          </p:cNvPr>
          <p:cNvSpPr txBox="1"/>
          <p:nvPr/>
        </p:nvSpPr>
        <p:spPr>
          <a:xfrm>
            <a:off x="2051339" y="1644293"/>
            <a:ext cx="18350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5: Kompilert kode</a:t>
            </a: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19A1091F-89FD-4198-AEE2-251118B33F52}"/>
              </a:ext>
            </a:extLst>
          </p:cNvPr>
          <p:cNvSpPr txBox="1"/>
          <p:nvPr/>
        </p:nvSpPr>
        <p:spPr>
          <a:xfrm>
            <a:off x="4762661" y="3910810"/>
            <a:ext cx="438564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6: Kjøres som et program</a:t>
            </a:r>
          </a:p>
        </p:txBody>
      </p:sp>
      <p:sp>
        <p:nvSpPr>
          <p:cNvPr id="11" name="TekstSylinder 10">
            <a:extLst>
              <a:ext uri="{FF2B5EF4-FFF2-40B4-BE49-F238E27FC236}">
                <a16:creationId xmlns:a16="http://schemas.microsoft.com/office/drawing/2014/main" id="{3A4CC50B-F51D-4E23-8354-FBD641AFAA04}"/>
              </a:ext>
            </a:extLst>
          </p:cNvPr>
          <p:cNvSpPr txBox="1"/>
          <p:nvPr/>
        </p:nvSpPr>
        <p:spPr>
          <a:xfrm>
            <a:off x="6888828" y="5226820"/>
            <a:ext cx="18350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600" dirty="0"/>
              <a:t>Output</a:t>
            </a:r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4AEDC2DB-891C-4EDA-8CB5-2BE4FCAD86E4}"/>
              </a:ext>
            </a:extLst>
          </p:cNvPr>
          <p:cNvSpPr/>
          <p:nvPr/>
        </p:nvSpPr>
        <p:spPr>
          <a:xfrm>
            <a:off x="3746817" y="5016591"/>
            <a:ext cx="2364058" cy="91290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nb-NO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</a:t>
            </a:r>
          </a:p>
        </p:txBody>
      </p:sp>
      <p:sp>
        <p:nvSpPr>
          <p:cNvPr id="13" name="Pil: høyre 12">
            <a:extLst>
              <a:ext uri="{FF2B5EF4-FFF2-40B4-BE49-F238E27FC236}">
                <a16:creationId xmlns:a16="http://schemas.microsoft.com/office/drawing/2014/main" id="{A6102266-4A57-407B-8F8A-C12817AE74B5}"/>
              </a:ext>
            </a:extLst>
          </p:cNvPr>
          <p:cNvSpPr/>
          <p:nvPr/>
        </p:nvSpPr>
        <p:spPr>
          <a:xfrm>
            <a:off x="2673643" y="5332379"/>
            <a:ext cx="899370" cy="281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Pil: høyre 13">
            <a:extLst>
              <a:ext uri="{FF2B5EF4-FFF2-40B4-BE49-F238E27FC236}">
                <a16:creationId xmlns:a16="http://schemas.microsoft.com/office/drawing/2014/main" id="{DEB10161-B892-4392-A003-459F19295A60}"/>
              </a:ext>
            </a:extLst>
          </p:cNvPr>
          <p:cNvSpPr/>
          <p:nvPr/>
        </p:nvSpPr>
        <p:spPr>
          <a:xfrm>
            <a:off x="6284679" y="5332379"/>
            <a:ext cx="899370" cy="281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21152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0E86080-F0CA-4C49-A61A-E6F6B692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Kompilatorens 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0B5A73D-5674-4CDF-BDD6-00C624B1E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 I all hovedsak: gjøre dataprogrammer </a:t>
            </a:r>
            <a:r>
              <a:rPr lang="nb-NO" b="1" dirty="0"/>
              <a:t>kjørbare / gjennomførbare </a:t>
            </a:r>
            <a:r>
              <a:rPr lang="nb-NO" dirty="0"/>
              <a:t>for datamaskinen</a:t>
            </a:r>
          </a:p>
          <a:p>
            <a:pPr>
              <a:lnSpc>
                <a:spcPct val="150000"/>
              </a:lnSpc>
            </a:pPr>
            <a:r>
              <a:rPr lang="nb-NO" dirty="0"/>
              <a:t>Oversette fra høyere nivå språk til lavere nivå språk (f.eks. </a:t>
            </a:r>
            <a:r>
              <a:rPr lang="nb-NO" dirty="0" err="1"/>
              <a:t>assembly</a:t>
            </a:r>
            <a:r>
              <a:rPr lang="nb-NO" dirty="0"/>
              <a:t> eller maskinkode)</a:t>
            </a:r>
          </a:p>
        </p:txBody>
      </p:sp>
    </p:spTree>
    <p:extLst>
      <p:ext uri="{BB962C8B-B14F-4D97-AF65-F5344CB8AC3E}">
        <p14:creationId xmlns:p14="http://schemas.microsoft.com/office/powerpoint/2010/main" val="11480191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776660F-2882-4991-81FA-C267AC0CE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Kompilatorens oppgaver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AEA253B-587B-4687-A5C2-2F11F736C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b="1" dirty="0"/>
              <a:t>For programmereren</a:t>
            </a:r>
          </a:p>
          <a:p>
            <a:endParaRPr lang="nb-NO" b="1" dirty="0"/>
          </a:p>
          <a:p>
            <a:r>
              <a:rPr lang="nb-NO" b="1" dirty="0"/>
              <a:t>Melde </a:t>
            </a:r>
            <a:r>
              <a:rPr lang="nb-NO" dirty="0"/>
              <a:t>om noe har gått galt (</a:t>
            </a:r>
            <a:r>
              <a:rPr lang="nb-NO" dirty="0" err="1"/>
              <a:t>error</a:t>
            </a:r>
            <a:r>
              <a:rPr lang="nb-NO" dirty="0"/>
              <a:t>/feil)</a:t>
            </a:r>
          </a:p>
          <a:p>
            <a:r>
              <a:rPr lang="nb-NO" b="1" dirty="0"/>
              <a:t>Melde </a:t>
            </a:r>
            <a:r>
              <a:rPr lang="nb-NO" dirty="0"/>
              <a:t>om noe kommer til å gå galt (ugyldig kode)</a:t>
            </a:r>
          </a:p>
          <a:p>
            <a:r>
              <a:rPr lang="nb-NO" b="1" dirty="0"/>
              <a:t>Melde </a:t>
            </a:r>
            <a:r>
              <a:rPr lang="nb-NO" dirty="0"/>
              <a:t>om syntaksfeil</a:t>
            </a:r>
          </a:p>
          <a:p>
            <a:r>
              <a:rPr lang="nb-NO" b="1" dirty="0"/>
              <a:t>Gi </a:t>
            </a:r>
            <a:r>
              <a:rPr lang="nb-NO" dirty="0"/>
              <a:t>tips for å rette opp en fremtidig feil</a:t>
            </a:r>
          </a:p>
          <a:p>
            <a:r>
              <a:rPr lang="nb-NO" dirty="0"/>
              <a:t>Henvise til dokumentasjon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A9448D2E-79BB-468C-B453-C22CE8097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503237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nb-NO" b="1" dirty="0"/>
              <a:t>For datamaskinen</a:t>
            </a:r>
          </a:p>
          <a:p>
            <a:pPr marL="0" indent="0">
              <a:lnSpc>
                <a:spcPct val="150000"/>
              </a:lnSpc>
              <a:buNone/>
            </a:pPr>
            <a:endParaRPr lang="nb-NO" b="1" dirty="0"/>
          </a:p>
          <a:p>
            <a:pPr>
              <a:lnSpc>
                <a:spcPct val="120000"/>
              </a:lnSpc>
            </a:pPr>
            <a:r>
              <a:rPr lang="nb-NO" b="1" dirty="0"/>
              <a:t>Fortelle </a:t>
            </a:r>
            <a:r>
              <a:rPr lang="nb-NO" dirty="0"/>
              <a:t>hva den skal gjøre</a:t>
            </a:r>
          </a:p>
          <a:p>
            <a:pPr>
              <a:lnSpc>
                <a:spcPct val="120000"/>
              </a:lnSpc>
            </a:pPr>
            <a:r>
              <a:rPr lang="nb-NO" b="1" dirty="0"/>
              <a:t>Fortelle </a:t>
            </a:r>
            <a:r>
              <a:rPr lang="nb-NO" dirty="0"/>
              <a:t>når den skal gjøre det</a:t>
            </a:r>
          </a:p>
          <a:p>
            <a:pPr>
              <a:lnSpc>
                <a:spcPct val="120000"/>
              </a:lnSpc>
            </a:pPr>
            <a:r>
              <a:rPr lang="nb-NO" b="1" dirty="0"/>
              <a:t>Fortelle </a:t>
            </a:r>
            <a:r>
              <a:rPr lang="nb-NO" dirty="0"/>
              <a:t>i hvilken rekkefølge den skal gjøre hva</a:t>
            </a:r>
          </a:p>
          <a:p>
            <a:pPr>
              <a:lnSpc>
                <a:spcPct val="120000"/>
              </a:lnSpc>
            </a:pPr>
            <a:r>
              <a:rPr lang="nb-NO" dirty="0"/>
              <a:t>(Fortelle om binærtallet er toerkomplement eller ikke)</a:t>
            </a:r>
          </a:p>
        </p:txBody>
      </p:sp>
    </p:spTree>
    <p:extLst>
      <p:ext uri="{BB962C8B-B14F-4D97-AF65-F5344CB8AC3E}">
        <p14:creationId xmlns:p14="http://schemas.microsoft.com/office/powerpoint/2010/main" val="427656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9A4EBFA-DF6E-40ED-B200-6C2F58B99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ENIAC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905A5E4-5523-454A-82EC-EAC2D7465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Electronic Numerical Integrator Analyzer and Computer (ENIAC)</a:t>
            </a:r>
          </a:p>
          <a:p>
            <a:pPr>
              <a:lnSpc>
                <a:spcPct val="150000"/>
              </a:lnSpc>
            </a:pPr>
            <a:r>
              <a:rPr lang="nb-NO" dirty="0"/>
              <a:t>Ble laget for det amerikanske militæret for å gjøre utregninger på bl.a. missilbaner</a:t>
            </a:r>
          </a:p>
          <a:p>
            <a:pPr>
              <a:lnSpc>
                <a:spcPct val="150000"/>
              </a:lnSpc>
            </a:pPr>
            <a:r>
              <a:rPr lang="nb-NO" dirty="0"/>
              <a:t>Kostet $ 500,000</a:t>
            </a:r>
          </a:p>
          <a:p>
            <a:pPr>
              <a:lnSpc>
                <a:spcPct val="150000"/>
              </a:lnSpc>
            </a:pPr>
            <a:r>
              <a:rPr lang="nb-NO" dirty="0"/>
              <a:t>Veide 30 tonn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30 sek. på å regne ut noe som ville tatt et team 12 timer</a:t>
            </a:r>
          </a:p>
        </p:txBody>
      </p:sp>
    </p:spTree>
    <p:extLst>
      <p:ext uri="{BB962C8B-B14F-4D97-AF65-F5344CB8AC3E}">
        <p14:creationId xmlns:p14="http://schemas.microsoft.com/office/powerpoint/2010/main" val="20179486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C2B50D6-62F0-4242-8AF1-DDE2AD6EF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Interpreter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E62C6AD-3B81-48E6-8C9D-DC741BB86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31400"/>
            <a:ext cx="10515600" cy="1608951"/>
          </a:xfrm>
        </p:spPr>
        <p:txBody>
          <a:bodyPr/>
          <a:lstStyle/>
          <a:p>
            <a:r>
              <a:rPr lang="nb-NO" dirty="0"/>
              <a:t>En oversetter (eng. interpreter) fungerer mye på samme måte som en kompilator, forskjellen er at den tar </a:t>
            </a:r>
            <a:r>
              <a:rPr lang="nb-NO" b="1" dirty="0"/>
              <a:t>én linje om gangen</a:t>
            </a:r>
            <a:r>
              <a:rPr lang="nb-NO" dirty="0"/>
              <a:t>, i motsetning til hele koden samtidig</a:t>
            </a:r>
          </a:p>
        </p:txBody>
      </p:sp>
    </p:spTree>
    <p:extLst>
      <p:ext uri="{BB962C8B-B14F-4D97-AF65-F5344CB8AC3E}">
        <p14:creationId xmlns:p14="http://schemas.microsoft.com/office/powerpoint/2010/main" val="202172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506D7C9-C74A-4883-A649-CCCB85768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Andre typer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DD2D08B-760C-4403-A33D-DF9CBC95D9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27022"/>
            <a:ext cx="10515600" cy="3070167"/>
          </a:xfrm>
        </p:spPr>
        <p:txBody>
          <a:bodyPr>
            <a:normAutofit/>
          </a:bodyPr>
          <a:lstStyle/>
          <a:p>
            <a:r>
              <a:rPr lang="nb-NO" dirty="0"/>
              <a:t>En </a:t>
            </a:r>
            <a:r>
              <a:rPr lang="nb-NO" dirty="0" err="1"/>
              <a:t>dekompilator</a:t>
            </a:r>
            <a:r>
              <a:rPr lang="nb-NO" dirty="0"/>
              <a:t> oversetter fra lavnivå språk til høynivå språk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 En </a:t>
            </a:r>
            <a:r>
              <a:rPr lang="nb-NO" dirty="0" err="1"/>
              <a:t>transpilator</a:t>
            </a:r>
            <a:r>
              <a:rPr lang="nb-NO" dirty="0"/>
              <a:t> (også kalt kilde-til-kilde-kompilator) oversetter mellom </a:t>
            </a:r>
            <a:r>
              <a:rPr lang="nn-NO" dirty="0" err="1"/>
              <a:t>høynivå</a:t>
            </a:r>
            <a:r>
              <a:rPr lang="nn-NO" dirty="0"/>
              <a:t> språk eller </a:t>
            </a:r>
            <a:r>
              <a:rPr lang="nn-NO" dirty="0" err="1"/>
              <a:t>lavnivå</a:t>
            </a:r>
            <a:r>
              <a:rPr lang="nn-NO" dirty="0"/>
              <a:t> språk, respektivt</a:t>
            </a: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860656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7EBF8AF8-E104-4DBD-88DC-EF7AE836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2796091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Oppgaver</a:t>
            </a:r>
          </a:p>
        </p:txBody>
      </p:sp>
    </p:spTree>
    <p:extLst>
      <p:ext uri="{BB962C8B-B14F-4D97-AF65-F5344CB8AC3E}">
        <p14:creationId xmlns:p14="http://schemas.microsoft.com/office/powerpoint/2010/main" val="339474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AA0F15E-BCDB-4F77-8969-BFAA097E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1014BFDB-9139-44DD-9E44-C29A036AD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71" y="0"/>
            <a:ext cx="9145858" cy="688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74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A1CE41-C5F5-42C0-A5C1-BD9CE4765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da til nå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F32103D-2FE8-4D0C-89B2-7F1CFDD1C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Datamaskiner var store investeringer og var omtrent kun å finne på universiteter</a:t>
            </a:r>
          </a:p>
          <a:p>
            <a:pPr>
              <a:lnSpc>
                <a:spcPct val="150000"/>
              </a:lnSpc>
            </a:pPr>
            <a:r>
              <a:rPr lang="nb-NO" dirty="0"/>
              <a:t>Ble ofte brukt til å gjøre store utregninger på rekordtid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vakuumrør til å flytte elektriske signaler fra ett sted i maskinen til et annet</a:t>
            </a:r>
          </a:p>
          <a:p>
            <a:pPr>
              <a:lnSpc>
                <a:spcPct val="150000"/>
              </a:lnSpc>
            </a:pPr>
            <a:r>
              <a:rPr lang="nb-NO" dirty="0"/>
              <a:t>Var avhengig av at mennesker styrte elektrisk strøm dit det skulle</a:t>
            </a:r>
          </a:p>
        </p:txBody>
      </p:sp>
    </p:spTree>
    <p:extLst>
      <p:ext uri="{BB962C8B-B14F-4D97-AF65-F5344CB8AC3E}">
        <p14:creationId xmlns:p14="http://schemas.microsoft.com/office/powerpoint/2010/main" val="2080048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48DFD0F-66AF-4219-A7ED-6EA83A53C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4A2A3BA-8B5E-4F4F-99CD-47112D638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792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nb-NO" b="1" dirty="0"/>
              <a:t>Mikroprosessoren, Ted Hoff, 1971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 Var på størrelsen med en fingernegl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De kunne kjøre programmer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Lagre informasjon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Håndtere data helt selv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30D89FB9-772F-4900-965D-F8B39631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754" y="937848"/>
            <a:ext cx="2727672" cy="262809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F0757EE7-5F04-4AC6-9131-031253D60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494" y="3565942"/>
            <a:ext cx="4564566" cy="30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23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6BA4AC-21A3-43AE-A698-4A6076A03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67C8957-01D5-4603-9A0E-89B861B5A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627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nb-NO" dirty="0"/>
              <a:t>Dette gjorde at datamaskiner kunne lages </a:t>
            </a:r>
            <a:r>
              <a:rPr lang="nb-NO" b="1" dirty="0"/>
              <a:t>mindre</a:t>
            </a:r>
            <a:r>
              <a:rPr lang="nb-NO" dirty="0"/>
              <a:t>, </a:t>
            </a:r>
            <a:r>
              <a:rPr lang="nb-NO" b="1" dirty="0"/>
              <a:t>raskere </a:t>
            </a:r>
            <a:r>
              <a:rPr lang="nb-NO" dirty="0"/>
              <a:t>og </a:t>
            </a:r>
            <a:r>
              <a:rPr lang="nb-NO" b="1" dirty="0"/>
              <a:t>billigere</a:t>
            </a:r>
          </a:p>
          <a:p>
            <a:pPr>
              <a:lnSpc>
                <a:spcPct val="150000"/>
              </a:lnSpc>
            </a:pPr>
            <a:r>
              <a:rPr lang="nb-NO" dirty="0"/>
              <a:t>MITS Altair 8800, $400-$600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nb-NO" dirty="0"/>
              <a:t>(MITS ansatte senere Bill Gates)</a:t>
            </a:r>
          </a:p>
          <a:p>
            <a:pPr marL="0" indent="0">
              <a:lnSpc>
                <a:spcPct val="150000"/>
              </a:lnSpc>
              <a:buNone/>
            </a:pPr>
            <a:endParaRPr lang="nb-NO" sz="1000" b="1" dirty="0"/>
          </a:p>
          <a:p>
            <a:pPr marL="0" indent="0">
              <a:lnSpc>
                <a:spcPct val="150000"/>
              </a:lnSpc>
              <a:buNone/>
            </a:pPr>
            <a:r>
              <a:rPr lang="nb-NO" sz="1000" b="1" dirty="0"/>
              <a:t>Micro Instrumentation and </a:t>
            </a:r>
            <a:r>
              <a:rPr lang="nb-NO" sz="1000" b="1" dirty="0" err="1"/>
              <a:t>Telemetry</a:t>
            </a:r>
            <a:r>
              <a:rPr lang="nb-NO" sz="1000" b="1" dirty="0"/>
              <a:t> Systems</a:t>
            </a:r>
          </a:p>
          <a:p>
            <a:pPr marL="0" indent="0">
              <a:lnSpc>
                <a:spcPct val="150000"/>
              </a:lnSpc>
              <a:buNone/>
            </a:pPr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9E423651-608E-485B-916F-692D1B74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849" y="1825625"/>
            <a:ext cx="5351561" cy="334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5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1514</Words>
  <Application>Microsoft Office PowerPoint</Application>
  <PresentationFormat>Widescreen</PresentationFormat>
  <Paragraphs>304</Paragraphs>
  <Slides>52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52</vt:i4>
      </vt:variant>
    </vt:vector>
  </HeadingPairs>
  <TitlesOfParts>
    <vt:vector size="58" baseType="lpstr">
      <vt:lpstr>Arial</vt:lpstr>
      <vt:lpstr>Calibri</vt:lpstr>
      <vt:lpstr>Calibri Light</vt:lpstr>
      <vt:lpstr>Consolas</vt:lpstr>
      <vt:lpstr>Helvetica-Light</vt:lpstr>
      <vt:lpstr>Office-tema</vt:lpstr>
      <vt:lpstr>Forberedelseskurs i programmering</vt:lpstr>
      <vt:lpstr>Tirsdag</vt:lpstr>
      <vt:lpstr>Datamaskinen</vt:lpstr>
      <vt:lpstr>Historie</vt:lpstr>
      <vt:lpstr>ENIAC</vt:lpstr>
      <vt:lpstr>PowerPoint-presentasjon</vt:lpstr>
      <vt:lpstr>Fra da til nå</vt:lpstr>
      <vt:lpstr>"Revolusjonen"</vt:lpstr>
      <vt:lpstr>"Revolusjonen"</vt:lpstr>
      <vt:lpstr>Datamaskiner er i dag små, raske og kostnadseffektive</vt:lpstr>
      <vt:lpstr>Michigan Micro Mote (M3) &lt; 0.5 cm (verdens minste datamaskin)</vt:lpstr>
      <vt:lpstr>Hovedkomponenter</vt:lpstr>
      <vt:lpstr>PowerPoint-presentasjon</vt:lpstr>
      <vt:lpstr>Oppgaver</vt:lpstr>
      <vt:lpstr>PowerPoint-presentasjon</vt:lpstr>
      <vt:lpstr>Eksempel: trykke på en tast</vt:lpstr>
      <vt:lpstr>Eksempel: trykke på en tast</vt:lpstr>
      <vt:lpstr>Eksempel: trykke på en tast</vt:lpstr>
      <vt:lpstr>Eksempel: trykke på en tast</vt:lpstr>
      <vt:lpstr>Eksempel: trykke på en tast</vt:lpstr>
      <vt:lpstr>Eksempel: trykke på en tast</vt:lpstr>
      <vt:lpstr>Oppgaver</vt:lpstr>
      <vt:lpstr>Programmeringsspråk</vt:lpstr>
      <vt:lpstr>Programmeringsspråk</vt:lpstr>
      <vt:lpstr>Historie</vt:lpstr>
      <vt:lpstr>PowerPoint-presentasjon</vt:lpstr>
      <vt:lpstr>PowerPoint-presentasjon</vt:lpstr>
      <vt:lpstr>Høynivå vs. lavnivå språk</vt:lpstr>
      <vt:lpstr>"Kort innpå": Abstraksjon</vt:lpstr>
      <vt:lpstr>Høynivå vs. lavnivå språk</vt:lpstr>
      <vt:lpstr>PowerPoint-presentasjon</vt:lpstr>
      <vt:lpstr>PowerPoint-presentasjon</vt:lpstr>
      <vt:lpstr>SQL</vt:lpstr>
      <vt:lpstr>Python / Ruby</vt:lpstr>
      <vt:lpstr>Java</vt:lpstr>
      <vt:lpstr>C / C++</vt:lpstr>
      <vt:lpstr>Assembly</vt:lpstr>
      <vt:lpstr>Assembly</vt:lpstr>
      <vt:lpstr>Maskinkode</vt:lpstr>
      <vt:lpstr>Maskinkode</vt:lpstr>
      <vt:lpstr>PowerPoint-presentasjon</vt:lpstr>
      <vt:lpstr>Hvorfor er Java så populært?</vt:lpstr>
      <vt:lpstr>Andre programmeringsspråk</vt:lpstr>
      <vt:lpstr>Kompilatoren</vt:lpstr>
      <vt:lpstr>Virkemåte (generalisering)</vt:lpstr>
      <vt:lpstr>PowerPoint-presentasjon</vt:lpstr>
      <vt:lpstr>PowerPoint-presentasjon</vt:lpstr>
      <vt:lpstr>Kompilatorens oppgaver</vt:lpstr>
      <vt:lpstr>Kompilatorens oppgaver</vt:lpstr>
      <vt:lpstr>Interpreter</vt:lpstr>
      <vt:lpstr>Andre typer</vt:lpstr>
      <vt:lpstr>Oppgaver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Forberedelseskurs i programmering</dc:title>
  <dc:creator>Tommy Abelsen</dc:creator>
  <cp:lastModifiedBy>Tommy Abelsen</cp:lastModifiedBy>
  <cp:revision>24</cp:revision>
  <dcterms:created xsi:type="dcterms:W3CDTF">2017-07-28T15:08:37Z</dcterms:created>
  <dcterms:modified xsi:type="dcterms:W3CDTF">2017-07-30T19:43:33Z</dcterms:modified>
</cp:coreProperties>
</file>

<file path=docProps/thumbnail.jpeg>
</file>